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301" r:id="rId2"/>
    <p:sldId id="304" r:id="rId3"/>
    <p:sldId id="317" r:id="rId4"/>
    <p:sldId id="305" r:id="rId5"/>
    <p:sldId id="318" r:id="rId6"/>
    <p:sldId id="316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291" autoAdjust="0"/>
  </p:normalViewPr>
  <p:slideViewPr>
    <p:cSldViewPr showGuides="1">
      <p:cViewPr varScale="1">
        <p:scale>
          <a:sx n="58" d="100"/>
          <a:sy n="58" d="100"/>
        </p:scale>
        <p:origin x="15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261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200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b="0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537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b="0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8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47700" y="2348880"/>
            <a:ext cx="5705475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534824" y="5366526"/>
            <a:ext cx="1959890" cy="40495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6534824" y="5959334"/>
            <a:ext cx="1959890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6536434" y="5778964"/>
            <a:ext cx="1958280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D89EAB2E-A4E8-432C-8630-F0095CDF0207}" type="datetime2">
              <a:rPr lang="da-DK" smtClean="0"/>
              <a:t>12. januar 2026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7692035"/>
            <a:ext cx="3639964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7692035"/>
            <a:ext cx="298376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9144000" y="16587"/>
            <a:ext cx="1836738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1710039" y="4763279"/>
            <a:ext cx="1704602" cy="2095705"/>
            <a:chOff x="-1710039" y="4763279"/>
            <a:chExt cx="1704602" cy="2095705"/>
          </a:xfrm>
        </p:grpSpPr>
        <p:sp>
          <p:nvSpPr>
            <p:cNvPr id="32" name="Tekstboks 25"/>
            <p:cNvSpPr txBox="1"/>
            <p:nvPr userDrawn="1"/>
          </p:nvSpPr>
          <p:spPr>
            <a:xfrm>
              <a:off x="-1710039" y="4763279"/>
              <a:ext cx="1704602" cy="969496"/>
            </a:xfrm>
            <a:prstGeom prst="rect">
              <a:avLst/>
            </a:prstGeom>
            <a:noFill/>
          </p:spPr>
          <p:txBody>
            <a:bodyPr wrap="square" lIns="0" tIns="0" rIns="144000" bIns="0" rtlCol="0" anchor="b" anchorCtr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a-DK" sz="900" b="1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Tips:</a:t>
              </a:r>
            </a:p>
            <a:p>
              <a:pPr algn="r"/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For at fremhæve et naturligt hierarki i overskriften eller differentiere evt.</a:t>
              </a:r>
              <a:r>
                <a:rPr lang="da-DK" sz="900" kern="1200" baseline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skrift i tekstniveau (overskrift og underoverskrift) bruges de indrammede</a:t>
              </a:r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temafarver</a:t>
              </a:r>
            </a:p>
          </p:txBody>
        </p:sp>
        <p:pic>
          <p:nvPicPr>
            <p:cNvPr id="33" name="Billede 3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710039" y="5814954"/>
              <a:ext cx="1562235" cy="1044030"/>
            </a:xfrm>
            <a:prstGeom prst="rect">
              <a:avLst/>
            </a:prstGeom>
          </p:spPr>
        </p:pic>
        <p:sp>
          <p:nvSpPr>
            <p:cNvPr id="34" name="Rectangle 6"/>
            <p:cNvSpPr/>
            <p:nvPr userDrawn="1"/>
          </p:nvSpPr>
          <p:spPr>
            <a:xfrm>
              <a:off x="-1399201" y="6000276"/>
              <a:ext cx="1233601" cy="78991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800" dirty="0"/>
            </a:p>
          </p:txBody>
        </p:sp>
      </p:grpSp>
      <p:sp>
        <p:nvSpPr>
          <p:cNvPr id="19" name="Tekstfelt 18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967ED-F1DD-4ACA-8A36-4400B0F61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89" y="339213"/>
            <a:ext cx="2664296" cy="581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D79B9-0781-47D8-A2B1-9AA8B66449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84000" y="1524"/>
            <a:ext cx="1437591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332656"/>
            <a:ext cx="7847013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7700" y="1628775"/>
            <a:ext cx="7847013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0" name="Pladsholder logo"/>
          <p:cNvSpPr>
            <a:spLocks noGrp="1"/>
          </p:cNvSpPr>
          <p:nvPr>
            <p:ph type="body" sz="quarter" idx="21" hasCustomPrompt="1"/>
          </p:nvPr>
        </p:nvSpPr>
        <p:spPr>
          <a:xfrm>
            <a:off x="648896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1C53881-1AC2-46F9-8A16-6810B9C3E61C}" type="datetime2">
              <a:rPr lang="da-DK" smtClean="0"/>
              <a:t>12. januar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045" y="311972"/>
            <a:ext cx="5075083" cy="468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195388"/>
            <a:ext cx="5074840" cy="4886325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084128" y="0"/>
            <a:ext cx="3059871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498CD7-4AD9-4BD4-8478-F92064FE79A5}" type="datetime2">
              <a:rPr lang="da-DK" smtClean="0"/>
              <a:t>12. januar 2026</a:t>
            </a:fld>
            <a:endParaRPr lang="da-DK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1" name="Billed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2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uppe 18"/>
          <p:cNvGrpSpPr/>
          <p:nvPr userDrawn="1"/>
        </p:nvGrpSpPr>
        <p:grpSpPr>
          <a:xfrm>
            <a:off x="9150825" y="2276872"/>
            <a:ext cx="2032000" cy="2223411"/>
            <a:chOff x="9150825" y="2171823"/>
            <a:chExt cx="2032000" cy="2223411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80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det lille billede-indsættelsesikon i midten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15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177801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uppe 78"/>
            <p:cNvGrpSpPr>
              <a:grpSpLocks/>
            </p:cNvGrpSpPr>
            <p:nvPr/>
          </p:nvGrpSpPr>
          <p:grpSpPr bwMode="auto">
            <a:xfrm>
              <a:off x="9305577" y="4016130"/>
              <a:ext cx="330145" cy="379104"/>
              <a:chOff x="1018031" y="5700889"/>
              <a:chExt cx="373412" cy="428773"/>
            </a:xfrm>
          </p:grpSpPr>
          <p:pic>
            <p:nvPicPr>
              <p:cNvPr id="17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70290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25"/>
              <p:cNvSpPr/>
              <p:nvPr/>
            </p:nvSpPr>
            <p:spPr bwMode="auto">
              <a:xfrm>
                <a:off x="1023417" y="570054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880" y="0"/>
            <a:ext cx="1430740" cy="107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045" y="311972"/>
            <a:ext cx="3852243" cy="812772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195388"/>
            <a:ext cx="3852000" cy="4886325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861288" y="0"/>
            <a:ext cx="4282712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491F199-0C05-48A3-AFFC-0D1088EA63A0}" type="datetime2">
              <a:rPr lang="da-DK" smtClean="0"/>
              <a:t>12. januar 2026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9150825" y="2276872"/>
            <a:ext cx="2032000" cy="2223411"/>
            <a:chOff x="9150825" y="2171823"/>
            <a:chExt cx="2032000" cy="2223411"/>
          </a:xfrm>
        </p:grpSpPr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80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det lille billede-indsættelsesikon i midten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1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177801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uppe 78"/>
            <p:cNvGrpSpPr>
              <a:grpSpLocks/>
            </p:cNvGrpSpPr>
            <p:nvPr/>
          </p:nvGrpSpPr>
          <p:grpSpPr bwMode="auto">
            <a:xfrm>
              <a:off x="9305577" y="4016130"/>
              <a:ext cx="330145" cy="379104"/>
              <a:chOff x="1018031" y="5700889"/>
              <a:chExt cx="373412" cy="428773"/>
            </a:xfrm>
          </p:grpSpPr>
          <p:pic>
            <p:nvPicPr>
              <p:cNvPr id="1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70290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ounded Rectangle 25"/>
              <p:cNvSpPr/>
              <p:nvPr/>
            </p:nvSpPr>
            <p:spPr bwMode="auto">
              <a:xfrm>
                <a:off x="1023417" y="570054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000" y="6019"/>
            <a:ext cx="1414710" cy="10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18187" y="0"/>
            <a:ext cx="3060000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3042000" y="0"/>
            <a:ext cx="3060000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6105191" y="0"/>
            <a:ext cx="3060000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18187" y="2179638"/>
            <a:ext cx="3060000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3042000" y="2179638"/>
            <a:ext cx="3060000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6105191" y="2179638"/>
            <a:ext cx="3060000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48E3BFD-BEF9-4B02-AA54-A1FD7E129C6B}" type="datetime2">
              <a:rPr lang="da-DK" smtClean="0"/>
              <a:t>12. januar 2026</a:t>
            </a:fld>
            <a:endParaRPr lang="da-DK" dirty="0"/>
          </a:p>
        </p:txBody>
      </p: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881" y="0"/>
            <a:ext cx="1430742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18187" y="0"/>
            <a:ext cx="3060000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18187" y="2179638"/>
            <a:ext cx="3060000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3042138" y="0"/>
            <a:ext cx="6101862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6E7874E-22E4-457D-A8A3-5408B27F819F}" type="datetime2">
              <a:rPr lang="da-DK" smtClean="0"/>
              <a:t>12. januar 2026</a:t>
            </a:fld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881" y="0"/>
            <a:ext cx="1430742" cy="1074420"/>
          </a:xfrm>
          <a:prstGeom prst="rect">
            <a:avLst/>
          </a:prstGeom>
        </p:spPr>
      </p:pic>
      <p:grpSp>
        <p:nvGrpSpPr>
          <p:cNvPr id="14" name="Gruppe 13"/>
          <p:cNvGrpSpPr/>
          <p:nvPr userDrawn="1"/>
        </p:nvGrpSpPr>
        <p:grpSpPr>
          <a:xfrm>
            <a:off x="9150825" y="2276872"/>
            <a:ext cx="2032000" cy="2223411"/>
            <a:chOff x="9150825" y="2171823"/>
            <a:chExt cx="2032000" cy="2223411"/>
          </a:xfrm>
        </p:grpSpPr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80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det lille billede-indsættelsesikon i midten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16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177801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uppe 78"/>
            <p:cNvGrpSpPr>
              <a:grpSpLocks/>
            </p:cNvGrpSpPr>
            <p:nvPr/>
          </p:nvGrpSpPr>
          <p:grpSpPr bwMode="auto">
            <a:xfrm>
              <a:off x="9305577" y="4016130"/>
              <a:ext cx="330145" cy="379104"/>
              <a:chOff x="1018031" y="5700889"/>
              <a:chExt cx="373412" cy="428773"/>
            </a:xfrm>
          </p:grpSpPr>
          <p:pic>
            <p:nvPicPr>
              <p:cNvPr id="18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70290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ounded Rectangle 25"/>
              <p:cNvSpPr/>
              <p:nvPr/>
            </p:nvSpPr>
            <p:spPr bwMode="auto">
              <a:xfrm>
                <a:off x="1023417" y="570054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18187" y="0"/>
            <a:ext cx="3060000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18187" y="2179638"/>
            <a:ext cx="3060000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3042138" y="0"/>
            <a:ext cx="6101862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26A8EB3-314C-4170-9878-729AEF502480}" type="datetime2">
              <a:rPr lang="da-DK" smtClean="0"/>
              <a:t>12. januar 2026</a:t>
            </a:fld>
            <a:endParaRPr lang="da-DK" dirty="0"/>
          </a:p>
        </p:txBody>
      </p:sp>
      <p:sp>
        <p:nvSpPr>
          <p:cNvPr id="9" name="Pladsholder logo"/>
          <p:cNvSpPr>
            <a:spLocks noGrp="1"/>
          </p:cNvSpPr>
          <p:nvPr>
            <p:ph type="body" sz="quarter" idx="21" hasCustomPrompt="1"/>
          </p:nvPr>
        </p:nvSpPr>
        <p:spPr>
          <a:xfrm>
            <a:off x="648896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099" y="0"/>
            <a:ext cx="1430742" cy="1074420"/>
          </a:xfrm>
          <a:prstGeom prst="rect">
            <a:avLst/>
          </a:prstGeom>
        </p:spPr>
      </p:pic>
      <p:grpSp>
        <p:nvGrpSpPr>
          <p:cNvPr id="13" name="Gruppe 12"/>
          <p:cNvGrpSpPr/>
          <p:nvPr userDrawn="1"/>
        </p:nvGrpSpPr>
        <p:grpSpPr>
          <a:xfrm>
            <a:off x="9150825" y="2276872"/>
            <a:ext cx="2032000" cy="2223411"/>
            <a:chOff x="9150825" y="2171823"/>
            <a:chExt cx="2032000" cy="2223411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80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det lille billede-indsættelsesikon i midten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15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177801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uppe 78"/>
            <p:cNvGrpSpPr>
              <a:grpSpLocks/>
            </p:cNvGrpSpPr>
            <p:nvPr/>
          </p:nvGrpSpPr>
          <p:grpSpPr bwMode="auto">
            <a:xfrm>
              <a:off x="9305577" y="4016130"/>
              <a:ext cx="330145" cy="379104"/>
              <a:chOff x="1018031" y="5700889"/>
              <a:chExt cx="373412" cy="428773"/>
            </a:xfrm>
          </p:grpSpPr>
          <p:pic>
            <p:nvPicPr>
              <p:cNvPr id="17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70290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25"/>
              <p:cNvSpPr/>
              <p:nvPr/>
            </p:nvSpPr>
            <p:spPr bwMode="auto">
              <a:xfrm>
                <a:off x="1023417" y="570054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3042000" y="0"/>
            <a:ext cx="610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11151"/>
            <a:ext cx="2196108" cy="5770562"/>
          </a:xfrm>
        </p:spPr>
        <p:txBody>
          <a:bodyPr/>
          <a:lstStyle>
            <a:lvl1pPr>
              <a:lnSpc>
                <a:spcPct val="94000"/>
              </a:lnSpc>
              <a:defRPr sz="1500" baseline="0">
                <a:solidFill>
                  <a:srgbClr val="003127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3691287" y="1195388"/>
            <a:ext cx="4803426" cy="4886325"/>
          </a:xfrm>
          <a:noFill/>
        </p:spPr>
        <p:txBody>
          <a:bodyPr lIns="0" tIns="0"/>
          <a:lstStyle>
            <a:lvl1pPr>
              <a:lnSpc>
                <a:spcPct val="94000"/>
              </a:lnSpc>
              <a:defRPr sz="1500"/>
            </a:lvl1pPr>
            <a:lvl2pPr>
              <a:lnSpc>
                <a:spcPct val="94000"/>
              </a:lnSpc>
              <a:defRPr sz="15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CE5A382-0332-4C7E-A08D-DA80D06EB45B}" type="datetime2">
              <a:rPr lang="da-DK" smtClean="0"/>
              <a:t>12. januar 2026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5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000" y="5777865"/>
            <a:ext cx="1438352" cy="10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11151"/>
            <a:ext cx="2196108" cy="5770562"/>
          </a:xfrm>
        </p:spPr>
        <p:txBody>
          <a:bodyPr/>
          <a:lstStyle>
            <a:lvl1pPr>
              <a:lnSpc>
                <a:spcPct val="94000"/>
              </a:lnSpc>
              <a:defRPr sz="1500">
                <a:solidFill>
                  <a:srgbClr val="003127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3691287" y="1195388"/>
            <a:ext cx="4803426" cy="4886325"/>
          </a:xfrm>
          <a:noFill/>
        </p:spPr>
        <p:txBody>
          <a:bodyPr lIns="0" tIns="0"/>
          <a:lstStyle>
            <a:lvl1pPr>
              <a:lnSpc>
                <a:spcPct val="94000"/>
              </a:lnSpc>
              <a:defRPr sz="1500"/>
            </a:lvl1pPr>
            <a:lvl2pPr>
              <a:lnSpc>
                <a:spcPct val="94000"/>
              </a:lnSpc>
              <a:defRPr sz="15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D762368-63EC-48F7-A1D2-A1CA72E382B2}" type="datetime2">
              <a:rPr lang="da-DK" smtClean="0"/>
              <a:t>12. januar 2026</a:t>
            </a:fld>
            <a:endParaRPr lang="da-DK" dirty="0"/>
          </a:p>
        </p:txBody>
      </p:sp>
      <p:pic>
        <p:nvPicPr>
          <p:cNvPr id="8" name="Billed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6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000" y="5777865"/>
            <a:ext cx="1438352" cy="1080135"/>
          </a:xfrm>
          <a:prstGeom prst="rect">
            <a:avLst/>
          </a:prstGeom>
        </p:spPr>
      </p:pic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8" name="Billede 1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7700" y="311151"/>
            <a:ext cx="2196108" cy="5770562"/>
          </a:xfrm>
        </p:spPr>
        <p:txBody>
          <a:bodyPr/>
          <a:lstStyle>
            <a:lvl1pPr>
              <a:lnSpc>
                <a:spcPct val="94000"/>
              </a:lnSpc>
              <a:defRPr sz="1500">
                <a:solidFill>
                  <a:schemeClr val="bg1"/>
                </a:solidFill>
              </a:defRPr>
            </a:lvl1pPr>
            <a:lvl2pPr marL="216000" indent="-216000">
              <a:lnSpc>
                <a:spcPct val="94000"/>
              </a:lnSpc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32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648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3691287" y="1195388"/>
            <a:ext cx="4803426" cy="4886325"/>
          </a:xfrm>
          <a:noFill/>
        </p:spPr>
        <p:txBody>
          <a:bodyPr lIns="0" tIns="0"/>
          <a:lstStyle>
            <a:lvl1pPr>
              <a:lnSpc>
                <a:spcPct val="94000"/>
              </a:lnSpc>
              <a:defRPr sz="1500">
                <a:solidFill>
                  <a:schemeClr val="bg1"/>
                </a:solidFill>
              </a:defRPr>
            </a:lvl1pPr>
            <a:lvl2pPr>
              <a:lnSpc>
                <a:spcPct val="94000"/>
              </a:lnSpc>
              <a:defRPr sz="15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69518B4-99C5-44DD-8E28-CB21778509B6}" type="datetime2">
              <a:rPr lang="da-DK" smtClean="0"/>
              <a:t>12. januar 2026</a:t>
            </a:fld>
            <a:endParaRPr lang="da-DK" dirty="0"/>
          </a:p>
        </p:txBody>
      </p:sp>
      <p:sp>
        <p:nvSpPr>
          <p:cNvPr id="10" name="Pladsholder logo"/>
          <p:cNvSpPr>
            <a:spLocks noGrp="1"/>
          </p:cNvSpPr>
          <p:nvPr>
            <p:ph type="body" sz="quarter" idx="21" hasCustomPrompt="1"/>
          </p:nvPr>
        </p:nvSpPr>
        <p:spPr>
          <a:xfrm>
            <a:off x="648896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000" y="5776798"/>
            <a:ext cx="1438656" cy="1080363"/>
          </a:xfrm>
          <a:prstGeom prst="rect">
            <a:avLst/>
          </a:prstGeom>
        </p:spPr>
      </p:pic>
      <p:grpSp>
        <p:nvGrpSpPr>
          <p:cNvPr id="16" name="Gruppe 15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7700" y="311151"/>
            <a:ext cx="3060204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571999" y="311150"/>
            <a:ext cx="3922713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7FB6D21-9458-454F-9DDF-584C53B2BE70}" type="datetime2">
              <a:rPr lang="da-DK" smtClean="0"/>
              <a:t>12. januar 2026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000" y="0"/>
            <a:ext cx="1438656" cy="108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47700" y="2348880"/>
            <a:ext cx="5705475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534824" y="5366526"/>
            <a:ext cx="1959890" cy="40495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6534824" y="5959334"/>
            <a:ext cx="1959890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6536434" y="5778964"/>
            <a:ext cx="1958280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681D33FD-9243-4290-9218-C8D77B2F9304}" type="datetime2">
              <a:rPr lang="da-DK" smtClean="0"/>
              <a:t>12. januar 2026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7692035"/>
            <a:ext cx="3639964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7692035"/>
            <a:ext cx="298376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1710039" y="4763279"/>
            <a:ext cx="1704602" cy="2095705"/>
            <a:chOff x="-1710039" y="4763279"/>
            <a:chExt cx="1704602" cy="2095705"/>
          </a:xfrm>
        </p:grpSpPr>
        <p:sp>
          <p:nvSpPr>
            <p:cNvPr id="32" name="Tekstboks 25"/>
            <p:cNvSpPr txBox="1"/>
            <p:nvPr userDrawn="1"/>
          </p:nvSpPr>
          <p:spPr>
            <a:xfrm>
              <a:off x="-1710039" y="4763279"/>
              <a:ext cx="1704602" cy="969496"/>
            </a:xfrm>
            <a:prstGeom prst="rect">
              <a:avLst/>
            </a:prstGeom>
            <a:noFill/>
          </p:spPr>
          <p:txBody>
            <a:bodyPr wrap="square" lIns="0" tIns="0" rIns="144000" bIns="0" rtlCol="0" anchor="b" anchorCtr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a-DK" sz="900" b="1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Tips:</a:t>
              </a:r>
            </a:p>
            <a:p>
              <a:pPr algn="r"/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For at fremhæve et naturligt hierarki i overskriften eller differentiere evt.</a:t>
              </a:r>
              <a:r>
                <a:rPr lang="da-DK" sz="900" kern="1200" baseline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skrift i tekstniveau (overskrift og underoverskrift) bruges de indrammede</a:t>
              </a:r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temafarver</a:t>
              </a:r>
            </a:p>
          </p:txBody>
        </p:sp>
        <p:pic>
          <p:nvPicPr>
            <p:cNvPr id="33" name="Billede 3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710039" y="5814954"/>
              <a:ext cx="1562235" cy="1044030"/>
            </a:xfrm>
            <a:prstGeom prst="rect">
              <a:avLst/>
            </a:prstGeom>
          </p:spPr>
        </p:pic>
        <p:sp>
          <p:nvSpPr>
            <p:cNvPr id="34" name="Rectangle 6"/>
            <p:cNvSpPr/>
            <p:nvPr userDrawn="1"/>
          </p:nvSpPr>
          <p:spPr>
            <a:xfrm>
              <a:off x="-1399201" y="6000276"/>
              <a:ext cx="1233601" cy="78991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800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39D86C6-ACBD-4E2C-B9B9-CC9B852228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7280" y="339213"/>
            <a:ext cx="2664296" cy="58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14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9994923" y="6398799"/>
            <a:ext cx="2133600" cy="365125"/>
          </a:xfrm>
          <a:prstGeom prst="rect">
            <a:avLst/>
          </a:prstGeom>
        </p:spPr>
        <p:txBody>
          <a:bodyPr/>
          <a:lstStyle/>
          <a:p>
            <a:fld id="{5AAF1154-F0DC-40E8-ACAE-503F12B0966F}" type="datetime2">
              <a:rPr lang="da-DK" smtClean="0"/>
              <a:t>12. januar 2026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9994923" y="6398799"/>
            <a:ext cx="2133600" cy="365125"/>
          </a:xfrm>
          <a:prstGeom prst="rect">
            <a:avLst/>
          </a:prstGeom>
        </p:spPr>
        <p:txBody>
          <a:bodyPr/>
          <a:lstStyle/>
          <a:p>
            <a:fld id="{125CA99B-F852-45FD-8BAE-3D11AEDB461E}" type="datetime2">
              <a:rPr lang="da-DK" smtClean="0"/>
              <a:t>12. januar 2026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47700" y="2348880"/>
            <a:ext cx="5705475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3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534000" y="5366526"/>
            <a:ext cx="1958400" cy="40495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7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6534000" y="5959334"/>
            <a:ext cx="1958400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6608868" y="346834"/>
            <a:ext cx="2660630" cy="58145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7692035"/>
            <a:ext cx="3639964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7692035"/>
            <a:ext cx="298376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8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6534000" y="5778964"/>
            <a:ext cx="1958400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53125B7B-D09E-447E-A81A-0ADAD2BB5355}" type="datetime2">
              <a:rPr lang="da-DK" smtClean="0"/>
              <a:t>12. januar 2026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9144000" y="16587"/>
            <a:ext cx="1836738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9150825" y="1941319"/>
            <a:ext cx="2032000" cy="3185487"/>
            <a:chOff x="9150825" y="2171823"/>
            <a:chExt cx="2032000" cy="3185487"/>
          </a:xfrm>
        </p:grpSpPr>
        <p:sp>
          <p:nvSpPr>
            <p:cNvPr id="26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35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000" y="3261"/>
            <a:ext cx="1381467" cy="1037417"/>
          </a:xfrm>
          <a:prstGeom prst="rect">
            <a:avLst/>
          </a:prstGeom>
        </p:spPr>
      </p:pic>
      <p:grpSp>
        <p:nvGrpSpPr>
          <p:cNvPr id="22" name="Gruppe 21"/>
          <p:cNvGrpSpPr/>
          <p:nvPr userDrawn="1"/>
        </p:nvGrpSpPr>
        <p:grpSpPr>
          <a:xfrm>
            <a:off x="-1710039" y="4763279"/>
            <a:ext cx="1704602" cy="2095705"/>
            <a:chOff x="-1710039" y="4763279"/>
            <a:chExt cx="1704602" cy="2095705"/>
          </a:xfrm>
        </p:grpSpPr>
        <p:sp>
          <p:nvSpPr>
            <p:cNvPr id="30" name="Tekstboks 25"/>
            <p:cNvSpPr txBox="1"/>
            <p:nvPr userDrawn="1"/>
          </p:nvSpPr>
          <p:spPr>
            <a:xfrm>
              <a:off x="-1710039" y="4763279"/>
              <a:ext cx="1704602" cy="969496"/>
            </a:xfrm>
            <a:prstGeom prst="rect">
              <a:avLst/>
            </a:prstGeom>
            <a:noFill/>
          </p:spPr>
          <p:txBody>
            <a:bodyPr wrap="square" lIns="0" tIns="0" rIns="144000" bIns="0" rtlCol="0" anchor="b" anchorCtr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a-DK" sz="900" b="1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Tips:</a:t>
              </a:r>
            </a:p>
            <a:p>
              <a:pPr algn="r"/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For at fremhæve et naturligt hierarki i overskriften eller differentiere evt.</a:t>
              </a:r>
              <a:r>
                <a:rPr lang="da-DK" sz="900" kern="1200" baseline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skrift i tekstniveau (overskrift og underoverskrift) bruges de indrammede</a:t>
              </a:r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temafarver</a:t>
              </a:r>
            </a:p>
          </p:txBody>
        </p:sp>
        <p:pic>
          <p:nvPicPr>
            <p:cNvPr id="31" name="Billed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1710039" y="5814954"/>
              <a:ext cx="1562235" cy="1044030"/>
            </a:xfrm>
            <a:prstGeom prst="rect">
              <a:avLst/>
            </a:prstGeom>
          </p:spPr>
        </p:pic>
        <p:sp>
          <p:nvSpPr>
            <p:cNvPr id="32" name="Rectangle 6"/>
            <p:cNvSpPr/>
            <p:nvPr userDrawn="1"/>
          </p:nvSpPr>
          <p:spPr>
            <a:xfrm>
              <a:off x="-1399200" y="6000276"/>
              <a:ext cx="472690" cy="78991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800" dirty="0"/>
            </a:p>
          </p:txBody>
        </p:sp>
      </p:grpSp>
      <p:sp>
        <p:nvSpPr>
          <p:cNvPr id="38" name="Tekstfelt 3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39" name="Billede 28">
            <a:extLst>
              <a:ext uri="{FF2B5EF4-FFF2-40B4-BE49-F238E27FC236}">
                <a16:creationId xmlns:a16="http://schemas.microsoft.com/office/drawing/2014/main" id="{5B110E8E-84B7-4CAA-9FF4-984CAECBC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13" b="82939"/>
          <a:stretch/>
        </p:blipFill>
        <p:spPr>
          <a:xfrm>
            <a:off x="-1036338" y="8469"/>
            <a:ext cx="819023" cy="1393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BAF700F-BF63-41DF-A15A-3390D999C3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331" y="55562"/>
            <a:ext cx="422661" cy="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47700" y="2348880"/>
            <a:ext cx="5705475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534000" y="5366526"/>
            <a:ext cx="1958400" cy="40495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2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6534000" y="5959334"/>
            <a:ext cx="1958400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7692035"/>
            <a:ext cx="3639964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7692035"/>
            <a:ext cx="298376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3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6534000" y="5778964"/>
            <a:ext cx="1958400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775FD96E-7D3F-4673-9AAA-E7C0836E44EA}" type="datetime2">
              <a:rPr lang="da-DK" smtClean="0"/>
              <a:t>12. januar 2026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9144000" y="16587"/>
            <a:ext cx="1836738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grpSp>
        <p:nvGrpSpPr>
          <p:cNvPr id="35" name="Gruppe 34"/>
          <p:cNvGrpSpPr/>
          <p:nvPr userDrawn="1"/>
        </p:nvGrpSpPr>
        <p:grpSpPr>
          <a:xfrm>
            <a:off x="9150825" y="1941319"/>
            <a:ext cx="2032000" cy="3185487"/>
            <a:chOff x="9150825" y="2171823"/>
            <a:chExt cx="2032000" cy="3185487"/>
          </a:xfrm>
        </p:grpSpPr>
        <p:sp>
          <p:nvSpPr>
            <p:cNvPr id="36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39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2" name="Gruppe 21"/>
          <p:cNvGrpSpPr/>
          <p:nvPr userDrawn="1"/>
        </p:nvGrpSpPr>
        <p:grpSpPr>
          <a:xfrm>
            <a:off x="-1710039" y="4763279"/>
            <a:ext cx="1704602" cy="2095705"/>
            <a:chOff x="-1710039" y="4763279"/>
            <a:chExt cx="1704602" cy="2095705"/>
          </a:xfrm>
        </p:grpSpPr>
        <p:sp>
          <p:nvSpPr>
            <p:cNvPr id="27" name="Tekstboks 25"/>
            <p:cNvSpPr txBox="1"/>
            <p:nvPr userDrawn="1"/>
          </p:nvSpPr>
          <p:spPr>
            <a:xfrm>
              <a:off x="-1710039" y="4763279"/>
              <a:ext cx="1704602" cy="969496"/>
            </a:xfrm>
            <a:prstGeom prst="rect">
              <a:avLst/>
            </a:prstGeom>
            <a:noFill/>
          </p:spPr>
          <p:txBody>
            <a:bodyPr wrap="square" lIns="0" tIns="0" rIns="144000" bIns="0" rtlCol="0" anchor="b" anchorCtr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a-DK" sz="900" b="1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Tips:</a:t>
              </a:r>
            </a:p>
            <a:p>
              <a:pPr algn="r"/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For at fremhæve et naturligt hierarki i overskriften eller differentiere evt.</a:t>
              </a:r>
              <a:r>
                <a:rPr lang="da-DK" sz="900" kern="1200" baseline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skrift i tekstniveau (overskrift og underoverskrift) bruges de indrammede</a:t>
              </a:r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temafarver</a:t>
              </a:r>
            </a:p>
          </p:txBody>
        </p:sp>
        <p:pic>
          <p:nvPicPr>
            <p:cNvPr id="34" name="Billede 3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710039" y="5814954"/>
              <a:ext cx="1562235" cy="1044030"/>
            </a:xfrm>
            <a:prstGeom prst="rect">
              <a:avLst/>
            </a:prstGeom>
          </p:spPr>
        </p:pic>
        <p:sp>
          <p:nvSpPr>
            <p:cNvPr id="41" name="Rectangle 6"/>
            <p:cNvSpPr/>
            <p:nvPr userDrawn="1"/>
          </p:nvSpPr>
          <p:spPr>
            <a:xfrm>
              <a:off x="-1399200" y="6000276"/>
              <a:ext cx="472690" cy="78991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800" dirty="0"/>
            </a:p>
          </p:txBody>
        </p:sp>
      </p:grpSp>
      <p:sp>
        <p:nvSpPr>
          <p:cNvPr id="30" name="Tekstfelt 29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9" name="Pladsholder logo">
            <a:extLst>
              <a:ext uri="{FF2B5EF4-FFF2-40B4-BE49-F238E27FC236}">
                <a16:creationId xmlns:a16="http://schemas.microsoft.com/office/drawing/2014/main" id="{EDF1E837-D372-496F-9341-AA3622ED82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08868" y="346834"/>
            <a:ext cx="2660630" cy="58145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783B07-B728-4A66-8FC0-DEABC928045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583999" y="1474"/>
            <a:ext cx="1391854" cy="10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47700" y="2348880"/>
            <a:ext cx="5705475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556322" y="5026816"/>
            <a:ext cx="1938392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E5AC025-3262-4832-936A-93167293413E}" type="datetime2">
              <a:rPr lang="da-DK" smtClean="0"/>
              <a:t>12. januar 2026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9"/>
          </p:nvPr>
        </p:nvSpPr>
        <p:spPr>
          <a:xfrm>
            <a:off x="1148060" y="7764043"/>
            <a:ext cx="3639964" cy="201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20"/>
          </p:nvPr>
        </p:nvSpPr>
        <p:spPr>
          <a:xfrm>
            <a:off x="818792" y="7764043"/>
            <a:ext cx="298376" cy="201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9150825" y="1941319"/>
            <a:ext cx="2032000" cy="3185487"/>
            <a:chOff x="9150825" y="2171823"/>
            <a:chExt cx="2032000" cy="3185487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000" y="0"/>
            <a:ext cx="1379778" cy="103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47700" y="2348880"/>
            <a:ext cx="5705475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556322" y="5026816"/>
            <a:ext cx="1938392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8C9E34-7EB6-4B8E-B5D5-07D351DB18A1}" type="datetime2">
              <a:rPr lang="da-DK" smtClean="0"/>
              <a:t>12. januar 2026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9994923" y="6398799"/>
            <a:ext cx="2133600" cy="365125"/>
          </a:xfrm>
          <a:prstGeom prst="rect">
            <a:avLst/>
          </a:prstGeom>
        </p:spPr>
        <p:txBody>
          <a:bodyPr/>
          <a:lstStyle/>
          <a:p>
            <a:fld id="{1F4EF663-FE9D-4435-B275-0954149E7AE2}" type="datetime2">
              <a:rPr lang="da-DK" smtClean="0"/>
              <a:t>12. januar 2026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9" name="Billede 1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8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pe 12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10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7" name="Billede 6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9" name="Rektangel 8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045" y="311972"/>
            <a:ext cx="7845668" cy="468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045" y="1196753"/>
            <a:ext cx="7844400" cy="4886325"/>
          </a:xfrm>
        </p:spPr>
        <p:txBody>
          <a:bodyPr numCol="2" spcCol="18000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9994923" y="6398799"/>
            <a:ext cx="2133600" cy="365125"/>
          </a:xfrm>
          <a:prstGeom prst="rect">
            <a:avLst/>
          </a:prstGeom>
        </p:spPr>
        <p:txBody>
          <a:bodyPr/>
          <a:lstStyle/>
          <a:p>
            <a:fld id="{97B75621-C820-4EA4-83F2-8CB40CEFB584}" type="datetime2">
              <a:rPr lang="da-DK" smtClean="0"/>
              <a:t>12. januar 2026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47700" y="1196424"/>
            <a:ext cx="3852000" cy="4886325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4644008" y="1196424"/>
            <a:ext cx="3850705" cy="4886325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9994923" y="6398799"/>
            <a:ext cx="2133600" cy="365125"/>
          </a:xfrm>
          <a:prstGeom prst="rect">
            <a:avLst/>
          </a:prstGeom>
        </p:spPr>
        <p:txBody>
          <a:bodyPr/>
          <a:lstStyle/>
          <a:p>
            <a:fld id="{5AF3A01A-18BC-4EFA-9EE1-89ECDDF20C30}" type="datetime2">
              <a:rPr lang="da-DK" smtClean="0"/>
              <a:t>12. januar 2026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8" name="Billede 1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49045" y="311972"/>
            <a:ext cx="7845668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49044" y="1196753"/>
            <a:ext cx="7845669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pic>
        <p:nvPicPr>
          <p:cNvPr id="11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6" y="6380524"/>
            <a:ext cx="224790" cy="199948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060" y="6398799"/>
            <a:ext cx="3639964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8792" y="6398799"/>
            <a:ext cx="298376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6300192" y="7600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8CB554D-48E2-488B-BE9A-C154F19CF870}" type="datetime2">
              <a:rPr lang="da-DK" smtClean="0"/>
              <a:t>12. januar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21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3000"/>
        </a:lnSpc>
        <a:spcBef>
          <a:spcPts val="0"/>
        </a:spcBef>
        <a:buFont typeface="Arial" panose="020B0604020202020204" pitchFamily="34" charset="0"/>
        <a:buChar char="​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3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-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-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•"/>
        <a:defRPr sz="15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 userDrawn="1">
          <p15:clr>
            <a:srgbClr val="F26B43"/>
          </p15:clr>
        </p15:guide>
        <p15:guide id="2" pos="5351" userDrawn="1">
          <p15:clr>
            <a:srgbClr val="F26B43"/>
          </p15:clr>
        </p15:guide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6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dk/samling/20241/beslutningsforslag/B162/som_fremsat.htm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st.dk/media/di1hbswd/vejledende-udtalelse-om-jordflytning-april-2025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mst.dk/media/riwjn30g/bruttokatalog-for-jordhaandtering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82BA96-1508-4C16-89E8-BBA8EA54A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592" y="2348880"/>
            <a:ext cx="6768752" cy="209684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da-DK" dirty="0"/>
              <a:t>Jordhåndtering</a:t>
            </a:r>
          </a:p>
          <a:p>
            <a:pPr algn="l"/>
            <a:r>
              <a:rPr lang="da-DK" sz="4000" dirty="0"/>
              <a:t>Status på tiltag, der kan styrke kontrol med jordflytninger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0E336-F8BC-44CF-AA75-2A9913628A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ATV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481D7-BD34-4257-A6E7-DCBA61C0E8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Maiken Lundstad Nielsen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54FD9-00D5-458A-9FA1-522AE4167E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dirty="0"/>
              <a:t>14. januar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50C15-A784-4530-A6A5-38E786A525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BBA9D-F886-4CCC-996E-9DD10F44C1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276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Jordflytning og håndtering af jord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647700" y="1196424"/>
            <a:ext cx="5506742" cy="48863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Der har været stor opmærksomhed i medierne </a:t>
            </a:r>
          </a:p>
          <a:p>
            <a:pPr marL="501750" lvl="1" indent="-285750"/>
            <a:r>
              <a:rPr lang="da-DK" b="0" dirty="0"/>
              <a:t>Den sorte svane</a:t>
            </a:r>
          </a:p>
          <a:p>
            <a:pPr marL="501750" lvl="1" indent="-285750"/>
            <a:r>
              <a:rPr lang="da-DK" b="0" dirty="0"/>
              <a:t>Operation X</a:t>
            </a:r>
          </a:p>
          <a:p>
            <a:pPr lvl="1" indent="0">
              <a:buNone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Politisk opmærksomhed</a:t>
            </a:r>
          </a:p>
          <a:p>
            <a:pPr marL="501750" lvl="1" indent="-285750"/>
            <a:r>
              <a:rPr lang="da-DK" b="0" dirty="0"/>
              <a:t>Spørgsmål fra Miljø- og fødevareudvalget</a:t>
            </a:r>
          </a:p>
          <a:p>
            <a:pPr marL="501750" lvl="1" indent="-285750"/>
            <a:r>
              <a:rPr lang="da-DK" b="0" dirty="0"/>
              <a:t>Samråd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A01A-18BC-4EFA-9EE1-89ECDDF20C30}" type="datetime2">
              <a:rPr lang="da-DK" smtClean="0"/>
              <a:t>12. januar 2026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Miljøstyrelsen 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</a:t>
            </a:fld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42" y="548680"/>
            <a:ext cx="2558099" cy="2080698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75193"/>
            <a:ext cx="2682479" cy="489396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856" y="2727648"/>
            <a:ext cx="2268275" cy="1692708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2558398"/>
            <a:ext cx="2198390" cy="284870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1586" y="4836808"/>
            <a:ext cx="3510955" cy="933987"/>
          </a:xfrm>
          <a:prstGeom prst="rect">
            <a:avLst/>
          </a:prstGeom>
        </p:spPr>
      </p:pic>
      <p:pic>
        <p:nvPicPr>
          <p:cNvPr id="10" name="Pladsholder til indhold 9"/>
          <p:cNvPicPr>
            <a:picLocks noGrp="1" noChangeAspect="1"/>
          </p:cNvPicPr>
          <p:nvPr>
            <p:ph sz="quarter" idx="14"/>
          </p:nvPr>
        </p:nvPicPr>
        <p:blipFill>
          <a:blip r:embed="rId8"/>
          <a:stretch>
            <a:fillRect/>
          </a:stretch>
        </p:blipFill>
        <p:spPr>
          <a:xfrm>
            <a:off x="548261" y="3639060"/>
            <a:ext cx="3851275" cy="153569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43069">
            <a:off x="3357160" y="3943809"/>
            <a:ext cx="2952328" cy="85964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1B9E258B-79C1-4480-9CFD-75F781A871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656" y="4641568"/>
            <a:ext cx="4744464" cy="153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6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557B9-ABE9-4DF1-89F4-BB0CD0AF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Enhedslisten fremsatte et beslutningsforslag i februar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57D106-1510-4E28-B36B-5A026109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F663-FE9D-4435-B275-0954149E7AE2}" type="datetime2">
              <a:rPr lang="da-DK" smtClean="0"/>
              <a:t>12.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FCE727-83CB-453F-85A2-EF7F5FCF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6AF3E71-23DB-4B76-8E7C-6B2F795E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</a:t>
            </a:fld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275CB2FF-959C-41C2-A4BC-A2448C5DD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1983" y="1146223"/>
            <a:ext cx="4694233" cy="4886325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A313C991-B934-4E9E-8E3E-22D6BD226EDF}"/>
              </a:ext>
            </a:extLst>
          </p:cNvPr>
          <p:cNvSpPr txBox="1"/>
          <p:nvPr/>
        </p:nvSpPr>
        <p:spPr>
          <a:xfrm>
            <a:off x="1566327" y="6025260"/>
            <a:ext cx="79675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>
                <a:hlinkClick r:id="rId3"/>
              </a:rPr>
              <a:t>https://www.ft.dk/samling/20241/beslutningsforslag/B162/som_fremsat.htm</a:t>
            </a:r>
            <a:endParaRPr lang="da-DK" sz="1400" dirty="0"/>
          </a:p>
          <a:p>
            <a:endParaRPr lang="da-DK" sz="1400" dirty="0"/>
          </a:p>
          <a:p>
            <a:endParaRPr lang="da-DK" sz="14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C166FA6-DC96-439B-A183-5B76F043B9C2}"/>
              </a:ext>
            </a:extLst>
          </p:cNvPr>
          <p:cNvSpPr txBox="1"/>
          <p:nvPr/>
        </p:nvSpPr>
        <p:spPr>
          <a:xfrm>
            <a:off x="467544" y="1268760"/>
            <a:ext cx="3639964" cy="4214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i="0" u="none" strike="noStrike" kern="1200" cap="none" spc="0" normalizeH="0" baseline="0" noProof="0" dirty="0">
                <a:ln>
                  <a:noFill/>
                </a:ln>
                <a:solidFill>
                  <a:srgbClr val="0087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Inden udgangen af 2025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87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0087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i="0" u="none" strike="noStrike" kern="1200" cap="none" spc="0" normalizeH="0" baseline="0" noProof="0" dirty="0">
                <a:ln>
                  <a:noFill/>
                </a:ln>
                <a:solidFill>
                  <a:srgbClr val="0087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gennemføre en gennemgang af den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87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relevante lovgivning </a:t>
            </a:r>
            <a:r>
              <a:rPr kumimoji="0" lang="da-DK" sz="1800" i="0" u="none" strike="noStrike" kern="1200" cap="none" spc="0" normalizeH="0" baseline="0" noProof="0" dirty="0">
                <a:ln>
                  <a:noFill/>
                </a:ln>
                <a:solidFill>
                  <a:srgbClr val="0087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og nuværende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87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praksis </a:t>
            </a:r>
          </a:p>
          <a:p>
            <a:pPr marL="285750" marR="0" lvl="0" indent="-28575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a-DK" b="1" dirty="0">
              <a:solidFill>
                <a:srgbClr val="00874B"/>
              </a:solidFill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0087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87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Formål: </a:t>
            </a:r>
            <a:r>
              <a:rPr kumimoji="0" lang="da-DK" sz="1800" i="0" u="none" strike="noStrike" kern="1200" cap="none" spc="0" normalizeH="0" baseline="0" noProof="0" dirty="0">
                <a:ln>
                  <a:noFill/>
                </a:ln>
                <a:solidFill>
                  <a:srgbClr val="0087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forbedre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87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kontrollen</a:t>
            </a:r>
            <a:r>
              <a:rPr kumimoji="0" lang="da-DK" sz="1800" i="0" u="none" strike="noStrike" kern="1200" cap="none" spc="0" normalizeH="0" baseline="0" noProof="0" dirty="0">
                <a:ln>
                  <a:noFill/>
                </a:ln>
                <a:solidFill>
                  <a:srgbClr val="0087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med håndtering af forurenet og potentielt forurenet overskudsjord fra bygge- og anlægsprojekter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a-DK" dirty="0">
              <a:solidFill>
                <a:srgbClr val="00874B"/>
              </a:solidFill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i="0" u="none" strike="noStrike" kern="1200" cap="none" spc="0" normalizeH="0" baseline="0" noProof="0" dirty="0">
                <a:ln>
                  <a:noFill/>
                </a:ln>
                <a:solidFill>
                  <a:srgbClr val="0087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Forslaget består derudover</a:t>
            </a:r>
            <a:r>
              <a:rPr lang="da-DK" dirty="0">
                <a:solidFill>
                  <a:srgbClr val="00874B"/>
                </a:solidFill>
                <a:latin typeface="Arial"/>
              </a:rPr>
              <a:t> af 12 punkter</a:t>
            </a:r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rgbClr val="0087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42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045" y="311972"/>
            <a:ext cx="7845668" cy="668756"/>
          </a:xfrm>
        </p:spPr>
        <p:txBody>
          <a:bodyPr/>
          <a:lstStyle/>
          <a:p>
            <a:r>
              <a:rPr lang="da-DK" dirty="0"/>
              <a:t>Miljøstyrelsens arbejde i 2025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647700" y="1196424"/>
            <a:ext cx="4932412" cy="4886325"/>
          </a:xfrm>
        </p:spPr>
        <p:txBody>
          <a:bodyPr/>
          <a:lstStyle/>
          <a:p>
            <a:pPr marL="501750" lvl="1" indent="-285750"/>
            <a:endParaRPr lang="da-DK" dirty="0"/>
          </a:p>
          <a:p>
            <a:pPr marL="501750" lvl="1" indent="-285750"/>
            <a:r>
              <a:rPr lang="da-DK" dirty="0"/>
              <a:t>FODS – initiativ 10: </a:t>
            </a:r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”Datakvalitet og sporbarhed på byggeaffald og jordområdet”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0">
              <a:buNone/>
            </a:pPr>
            <a:endParaRPr lang="da-DK" dirty="0"/>
          </a:p>
          <a:p>
            <a:pPr lvl="1" indent="0">
              <a:buNone/>
            </a:pPr>
            <a:endParaRPr lang="da-DK" dirty="0"/>
          </a:p>
          <a:p>
            <a:pPr marL="501750" lvl="1" indent="-285750"/>
            <a:r>
              <a:rPr lang="da-DK" dirty="0"/>
              <a:t>Vejledende udtalelse om jordflytning</a:t>
            </a:r>
          </a:p>
          <a:p>
            <a:pPr marL="501750" lvl="1" indent="-285750"/>
            <a:r>
              <a:rPr lang="da-DK" dirty="0">
                <a:hlinkClick r:id="rId3"/>
              </a:rPr>
              <a:t>https://mst.dk/media/di1hbswd/vejledende-udtalelse-om-jordflytning-april-2025.pdf</a:t>
            </a:r>
            <a:endParaRPr lang="da-DK" dirty="0"/>
          </a:p>
          <a:p>
            <a:pPr marL="501750" lvl="1" indent="-285750"/>
            <a:endParaRPr lang="da-DK" dirty="0"/>
          </a:p>
          <a:p>
            <a:pPr marL="501750" lvl="1" indent="-285750"/>
            <a:r>
              <a:rPr lang="da-DK" dirty="0"/>
              <a:t>Arbejdsgruppen for jord</a:t>
            </a:r>
          </a:p>
          <a:p>
            <a:pPr lvl="1" indent="0">
              <a:buNone/>
            </a:pPr>
            <a:endParaRPr lang="da-DK" dirty="0"/>
          </a:p>
          <a:p>
            <a:pPr marL="501750" lvl="1" indent="-285750"/>
            <a:r>
              <a:rPr lang="da-DK" dirty="0"/>
              <a:t>Beslutningsgrundlag vedr. forbedring af regler og praksis om jordflytning</a:t>
            </a:r>
          </a:p>
          <a:p>
            <a:pPr marL="501750" lvl="1" indent="-285750"/>
            <a:r>
              <a:rPr lang="da-DK" dirty="0">
                <a:hlinkClick r:id="rId4"/>
              </a:rPr>
              <a:t>https://mst.dk/media/riwjn30g/bruttokatalog-for-jordhaandtering.pdf</a:t>
            </a:r>
            <a:endParaRPr lang="da-DK" dirty="0"/>
          </a:p>
          <a:p>
            <a:pPr marL="501750" lvl="1" indent="-285750"/>
            <a:endParaRPr lang="da-DK" dirty="0"/>
          </a:p>
          <a:p>
            <a:pPr lvl="1" indent="0">
              <a:buNone/>
            </a:pPr>
            <a:endParaRPr lang="da-DK" dirty="0"/>
          </a:p>
          <a:p>
            <a:pPr lvl="1" indent="0">
              <a:buNone/>
            </a:pPr>
            <a:endParaRPr lang="da-DK" dirty="0"/>
          </a:p>
          <a:p>
            <a:pPr lvl="1" indent="0">
              <a:buNone/>
            </a:pPr>
            <a:endParaRPr lang="da-DK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sz="quarter" idx="14"/>
          </p:nvPr>
        </p:nvPicPr>
        <p:blipFill>
          <a:blip r:embed="rId5"/>
          <a:stretch>
            <a:fillRect/>
          </a:stretch>
        </p:blipFill>
        <p:spPr>
          <a:xfrm>
            <a:off x="5580112" y="4150945"/>
            <a:ext cx="3353172" cy="2089829"/>
          </a:xfrm>
          <a:prstGeom prst="rect">
            <a:avLst/>
          </a:prstGeom>
        </p:spPr>
      </p:pic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A01A-18BC-4EFA-9EE1-89ECDDF20C30}" type="datetime2">
              <a:rPr lang="da-DK" smtClean="0"/>
              <a:t>12. januar 2026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Miljøstyrelsen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</a:t>
            </a:fld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984782C-2C81-49F9-B0A6-34CF15CCA6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05723">
            <a:off x="6607924" y="518499"/>
            <a:ext cx="2119984" cy="289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045" y="311972"/>
            <a:ext cx="7845668" cy="668756"/>
          </a:xfrm>
        </p:spPr>
        <p:txBody>
          <a:bodyPr/>
          <a:lstStyle/>
          <a:p>
            <a:r>
              <a:rPr lang="da-DK" dirty="0"/>
              <a:t>Miljøstyrelsens arbejde i 2026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647700" y="1196424"/>
            <a:ext cx="4932412" cy="4886325"/>
          </a:xfrm>
        </p:spPr>
        <p:txBody>
          <a:bodyPr/>
          <a:lstStyle/>
          <a:p>
            <a:pPr marL="501750" lvl="1" indent="-285750"/>
            <a:endParaRPr lang="da-DK" dirty="0"/>
          </a:p>
          <a:p>
            <a:pPr marL="501750" lvl="1" indent="-285750"/>
            <a:r>
              <a:rPr lang="da-DK" dirty="0"/>
              <a:t>FODS – initiativ 10: </a:t>
            </a:r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”Datakvalitet og sporbarhed på byggeaffald og jordområdet”</a:t>
            </a:r>
          </a:p>
          <a:p>
            <a:pPr marL="501750" lvl="1" indent="-285750"/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1750" lvl="1" indent="-285750"/>
            <a:r>
              <a:rPr lang="da-DK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DTU projekt </a:t>
            </a:r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- Jordflytning fra by til land (</a:t>
            </a:r>
            <a:r>
              <a:rPr lang="da-DK" dirty="0" err="1">
                <a:ea typeface="Calibri" panose="020F0502020204030204" pitchFamily="34" charset="0"/>
                <a:cs typeface="Times New Roman" panose="02020603050405020304" pitchFamily="18" charset="0"/>
              </a:rPr>
              <a:t>RenJord</a:t>
            </a:r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0">
              <a:buNone/>
            </a:pPr>
            <a:endParaRPr lang="da-DK" dirty="0"/>
          </a:p>
          <a:p>
            <a:pPr lvl="1" indent="0">
              <a:buNone/>
            </a:pPr>
            <a:endParaRPr lang="da-DK" dirty="0"/>
          </a:p>
          <a:p>
            <a:pPr marL="501750" lvl="1" indent="-285750"/>
            <a:r>
              <a:rPr lang="da-DK" dirty="0"/>
              <a:t>Politisk aftale?</a:t>
            </a:r>
          </a:p>
          <a:p>
            <a:pPr lvl="1" indent="0">
              <a:buNone/>
            </a:pPr>
            <a:endParaRPr lang="da-DK" dirty="0"/>
          </a:p>
          <a:p>
            <a:pPr lvl="1" indent="0">
              <a:buNone/>
            </a:pPr>
            <a:endParaRPr lang="da-DK" dirty="0"/>
          </a:p>
          <a:p>
            <a:pPr lvl="1" indent="0">
              <a:buNone/>
            </a:pPr>
            <a:endParaRPr lang="da-DK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580112" y="4150945"/>
            <a:ext cx="3353172" cy="2089829"/>
          </a:xfrm>
          <a:prstGeom prst="rect">
            <a:avLst/>
          </a:prstGeom>
        </p:spPr>
      </p:pic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A01A-18BC-4EFA-9EE1-89ECDDF20C30}" type="datetime2">
              <a:rPr lang="da-DK" smtClean="0"/>
              <a:t>12. januar 2026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Miljøstyrelsen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5</a:t>
            </a:fld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984782C-2C81-49F9-B0A6-34CF15CCA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5723">
            <a:off x="6607924" y="518499"/>
            <a:ext cx="2119984" cy="289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9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131840" y="1844824"/>
            <a:ext cx="2700164" cy="720105"/>
          </a:xfrm>
        </p:spPr>
        <p:txBody>
          <a:bodyPr/>
          <a:lstStyle/>
          <a:p>
            <a:r>
              <a:rPr lang="da-DK" dirty="0"/>
              <a:t>Spørgsmål ?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Miljøstyrelsen 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1C53881-1AC2-46F9-8A16-6810B9C3E61C}" type="datetime2">
              <a:rPr lang="da-DK" smtClean="0"/>
              <a:t>12. januar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8315641"/>
      </p:ext>
    </p:extLst>
  </p:cSld>
  <p:clrMapOvr>
    <a:masterClrMapping/>
  </p:clrMapOvr>
</p:sld>
</file>

<file path=ppt/theme/theme1.xml><?xml version="1.0" encoding="utf-8"?>
<a:theme xmlns:a="http://schemas.openxmlformats.org/drawingml/2006/main" name="Miljøstyrelsen PowerPoint Skabelon 4:3">
  <a:themeElements>
    <a:clrScheme name="MFVM - Miljøstyrelsen">
      <a:dk1>
        <a:srgbClr val="000000"/>
      </a:dk1>
      <a:lt1>
        <a:sysClr val="window" lastClr="FFFFFF"/>
      </a:lt1>
      <a:dk2>
        <a:srgbClr val="BFE1D2"/>
      </a:dk2>
      <a:lt2>
        <a:srgbClr val="E5F3ED"/>
      </a:lt2>
      <a:accent1>
        <a:srgbClr val="00874B"/>
      </a:accent1>
      <a:accent2>
        <a:srgbClr val="003127"/>
      </a:accent2>
      <a:accent3>
        <a:srgbClr val="0085AD"/>
      </a:accent3>
      <a:accent4>
        <a:srgbClr val="33B9C4"/>
      </a:accent4>
      <a:accent5>
        <a:srgbClr val="ABBC38"/>
      </a:accent5>
      <a:accent6>
        <a:srgbClr val="EFDB6C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ljøstyrelsen PowerPoint Skabelon 4_3_NY.potx" id="{AC07F27F-50B2-41D3-BF9B-5C4C978A6043}" vid="{05EA1C7F-4B21-4F9D-BC30-0D7DD47DAB66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7d42f80456f243e887a0b4ac97d06a2b</Template>
  <TotalTime>0</TotalTime>
  <Words>242</Words>
  <Application>Microsoft Office PowerPoint</Application>
  <PresentationFormat>Skærmshow (4:3)</PresentationFormat>
  <Paragraphs>69</Paragraphs>
  <Slides>6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Miljøstyrelsen PowerPoint Skabelon 4:3</vt:lpstr>
      <vt:lpstr>PowerPoint-præsentation</vt:lpstr>
      <vt:lpstr>Jordflytning og håndtering af jord</vt:lpstr>
      <vt:lpstr>Enhedslisten fremsatte et beslutningsforslag i februar</vt:lpstr>
      <vt:lpstr>Miljøstyrelsens arbejde i 2025 </vt:lpstr>
      <vt:lpstr>Miljøstyrelsens arbejde i 2026 </vt:lpstr>
      <vt:lpstr>PowerPoint-præsentation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2025-09-19T09:19:57Z</dcterms:created>
  <dcterms:modified xsi:type="dcterms:W3CDTF">2026-01-12T06:09:20Z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