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5"/>
  </p:sldMasterIdLst>
  <p:notesMasterIdLst>
    <p:notesMasterId r:id="rId28"/>
  </p:notesMasterIdLst>
  <p:sldIdLst>
    <p:sldId id="260" r:id="rId6"/>
    <p:sldId id="276" r:id="rId7"/>
    <p:sldId id="267" r:id="rId8"/>
    <p:sldId id="326" r:id="rId9"/>
    <p:sldId id="327" r:id="rId10"/>
    <p:sldId id="301" r:id="rId11"/>
    <p:sldId id="351" r:id="rId12"/>
    <p:sldId id="352" r:id="rId13"/>
    <p:sldId id="332" r:id="rId14"/>
    <p:sldId id="328" r:id="rId15"/>
    <p:sldId id="307" r:id="rId16"/>
    <p:sldId id="330" r:id="rId17"/>
    <p:sldId id="333" r:id="rId18"/>
    <p:sldId id="329" r:id="rId19"/>
    <p:sldId id="315" r:id="rId20"/>
    <p:sldId id="309" r:id="rId21"/>
    <p:sldId id="335" r:id="rId22"/>
    <p:sldId id="336" r:id="rId23"/>
    <p:sldId id="353" r:id="rId24"/>
    <p:sldId id="348" r:id="rId25"/>
    <p:sldId id="347" r:id="rId26"/>
    <p:sldId id="341" r:id="rId27"/>
  </p:sldIdLst>
  <p:sldSz cx="12192000" cy="6858000"/>
  <p:notesSz cx="6797675" cy="9926638"/>
  <p:custDataLst>
    <p:tags r:id="rId29"/>
  </p:custDataLst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guidance" id="{6D78092A-E549-4357-9443-D1DEA2304217}">
          <p14:sldIdLst>
            <p14:sldId id="260"/>
            <p14:sldId id="276"/>
            <p14:sldId id="267"/>
            <p14:sldId id="326"/>
            <p14:sldId id="327"/>
            <p14:sldId id="301"/>
            <p14:sldId id="351"/>
            <p14:sldId id="352"/>
            <p14:sldId id="332"/>
            <p14:sldId id="328"/>
            <p14:sldId id="307"/>
            <p14:sldId id="330"/>
            <p14:sldId id="333"/>
            <p14:sldId id="329"/>
            <p14:sldId id="315"/>
            <p14:sldId id="309"/>
            <p14:sldId id="335"/>
            <p14:sldId id="336"/>
            <p14:sldId id="353"/>
            <p14:sldId id="348"/>
            <p14:sldId id="347"/>
            <p14:sldId id="34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CBA"/>
    <a:srgbClr val="11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 snapToObjects="1">
      <p:cViewPr varScale="1">
        <p:scale>
          <a:sx n="51" d="100"/>
          <a:sy n="51" d="100"/>
        </p:scale>
        <p:origin x="288" y="264"/>
      </p:cViewPr>
      <p:guideLst/>
    </p:cSldViewPr>
  </p:slideViewPr>
  <p:outlineViewPr>
    <p:cViewPr>
      <p:scale>
        <a:sx n="33" d="100"/>
        <a:sy n="33" d="100"/>
      </p:scale>
      <p:origin x="0" y="-859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820B5D-C311-4816-9B99-FC7BA1146E75}" type="doc">
      <dgm:prSet loTypeId="urn:microsoft.com/office/officeart/2005/8/layout/list1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DC1DF0C5-5118-4C61-A320-4CBB6C6E421C}">
      <dgm:prSet/>
      <dgm:spPr/>
      <dgm:t>
        <a:bodyPr/>
        <a:lstStyle/>
        <a:p>
          <a:r>
            <a:rPr lang="da-DK"/>
            <a:t>1. Fælles standard til udveksling af data</a:t>
          </a:r>
          <a:endParaRPr lang="en-US"/>
        </a:p>
      </dgm:t>
    </dgm:pt>
    <dgm:pt modelId="{556D0E4D-BE32-4CD9-8239-090C70026BC1}" type="parTrans" cxnId="{664AC6B9-E9A6-47CD-AE2B-0F9D6CE8F297}">
      <dgm:prSet/>
      <dgm:spPr/>
      <dgm:t>
        <a:bodyPr/>
        <a:lstStyle/>
        <a:p>
          <a:endParaRPr lang="en-US"/>
        </a:p>
      </dgm:t>
    </dgm:pt>
    <dgm:pt modelId="{7D186CDD-7EB4-44D7-A808-F9BDBC24FC63}" type="sibTrans" cxnId="{664AC6B9-E9A6-47CD-AE2B-0F9D6CE8F297}">
      <dgm:prSet/>
      <dgm:spPr/>
      <dgm:t>
        <a:bodyPr/>
        <a:lstStyle/>
        <a:p>
          <a:endParaRPr lang="en-US"/>
        </a:p>
      </dgm:t>
    </dgm:pt>
    <dgm:pt modelId="{9B0D646F-E330-40B3-8AA6-0379AB7E5DC4}">
      <dgm:prSet/>
      <dgm:spPr/>
      <dgm:t>
        <a:bodyPr/>
        <a:lstStyle/>
        <a:p>
          <a:r>
            <a:rPr lang="da-DK"/>
            <a:t>2. Fælles adgang til data</a:t>
          </a:r>
          <a:endParaRPr lang="en-US"/>
        </a:p>
      </dgm:t>
    </dgm:pt>
    <dgm:pt modelId="{C95C3653-2CC8-41D2-A4F7-6ACA7DA024A3}" type="parTrans" cxnId="{967E0E83-A810-47CF-96DF-0B631DE6A344}">
      <dgm:prSet/>
      <dgm:spPr/>
      <dgm:t>
        <a:bodyPr/>
        <a:lstStyle/>
        <a:p>
          <a:endParaRPr lang="en-US"/>
        </a:p>
      </dgm:t>
    </dgm:pt>
    <dgm:pt modelId="{A9979A94-19FE-43AD-A630-CA40A6A070FC}" type="sibTrans" cxnId="{967E0E83-A810-47CF-96DF-0B631DE6A344}">
      <dgm:prSet/>
      <dgm:spPr/>
      <dgm:t>
        <a:bodyPr/>
        <a:lstStyle/>
        <a:p>
          <a:endParaRPr lang="en-US"/>
        </a:p>
      </dgm:t>
    </dgm:pt>
    <dgm:pt modelId="{8D8C2780-90D2-427A-A43D-36825CAEB516}">
      <dgm:prSet/>
      <dgm:spPr/>
      <dgm:t>
        <a:bodyPr/>
        <a:lstStyle/>
        <a:p>
          <a:r>
            <a:rPr lang="da-DK"/>
            <a:t>3. Indbygning af kontrolfunktioner</a:t>
          </a:r>
          <a:endParaRPr lang="en-US"/>
        </a:p>
      </dgm:t>
    </dgm:pt>
    <dgm:pt modelId="{AD1B5B33-B6D7-4602-9788-3929F165A86D}" type="parTrans" cxnId="{CD72728E-9CD5-4BB0-BFE0-9976E90BD174}">
      <dgm:prSet/>
      <dgm:spPr/>
      <dgm:t>
        <a:bodyPr/>
        <a:lstStyle/>
        <a:p>
          <a:endParaRPr lang="en-US"/>
        </a:p>
      </dgm:t>
    </dgm:pt>
    <dgm:pt modelId="{46F1C8A6-BA27-4A56-BE55-7EE85F249738}" type="sibTrans" cxnId="{CD72728E-9CD5-4BB0-BFE0-9976E90BD174}">
      <dgm:prSet/>
      <dgm:spPr/>
      <dgm:t>
        <a:bodyPr/>
        <a:lstStyle/>
        <a:p>
          <a:endParaRPr lang="en-US"/>
        </a:p>
      </dgm:t>
    </dgm:pt>
    <dgm:pt modelId="{C9F8D5DE-970C-4993-AB2A-CD5B3C50E32D}">
      <dgm:prSet/>
      <dgm:spPr/>
      <dgm:t>
        <a:bodyPr/>
        <a:lstStyle/>
        <a:p>
          <a:r>
            <a:rPr lang="da-DK"/>
            <a:t>4. Indbygning af digitale analyserapporter med kontrolsystem</a:t>
          </a:r>
          <a:endParaRPr lang="en-US"/>
        </a:p>
      </dgm:t>
    </dgm:pt>
    <dgm:pt modelId="{92C7D44E-69EE-496A-BB7C-61275B505624}" type="parTrans" cxnId="{DFE6A384-E3FB-4CD0-A0B9-97B0D73067EA}">
      <dgm:prSet/>
      <dgm:spPr/>
      <dgm:t>
        <a:bodyPr/>
        <a:lstStyle/>
        <a:p>
          <a:endParaRPr lang="en-US"/>
        </a:p>
      </dgm:t>
    </dgm:pt>
    <dgm:pt modelId="{F56C2AE3-C555-40C5-831B-9E6037A1D29E}" type="sibTrans" cxnId="{DFE6A384-E3FB-4CD0-A0B9-97B0D73067EA}">
      <dgm:prSet/>
      <dgm:spPr/>
      <dgm:t>
        <a:bodyPr/>
        <a:lstStyle/>
        <a:p>
          <a:endParaRPr lang="en-US"/>
        </a:p>
      </dgm:t>
    </dgm:pt>
    <dgm:pt modelId="{404F8404-7919-4252-9483-58158EA7E9C1}">
      <dgm:prSet/>
      <dgm:spPr/>
      <dgm:t>
        <a:bodyPr/>
        <a:lstStyle/>
        <a:p>
          <a:r>
            <a:rPr lang="da-DK"/>
            <a:t>5. Indbygning af digitale køresedler</a:t>
          </a:r>
          <a:endParaRPr lang="en-US"/>
        </a:p>
      </dgm:t>
    </dgm:pt>
    <dgm:pt modelId="{3F373EDD-0CC2-4F31-88E4-258CCDAAB2D8}" type="parTrans" cxnId="{B87CCE96-930E-458E-B91A-F2DC2188D55C}">
      <dgm:prSet/>
      <dgm:spPr/>
      <dgm:t>
        <a:bodyPr/>
        <a:lstStyle/>
        <a:p>
          <a:endParaRPr lang="en-US"/>
        </a:p>
      </dgm:t>
    </dgm:pt>
    <dgm:pt modelId="{EE259075-F3EB-4A3B-9D07-6E2892E8C7BA}" type="sibTrans" cxnId="{B87CCE96-930E-458E-B91A-F2DC2188D55C}">
      <dgm:prSet/>
      <dgm:spPr/>
      <dgm:t>
        <a:bodyPr/>
        <a:lstStyle/>
        <a:p>
          <a:endParaRPr lang="en-US"/>
        </a:p>
      </dgm:t>
    </dgm:pt>
    <dgm:pt modelId="{3EFF967F-C0D1-4294-8388-D990E7ED9994}" type="pres">
      <dgm:prSet presAssocID="{E2820B5D-C311-4816-9B99-FC7BA1146E75}" presName="linear" presStyleCnt="0">
        <dgm:presLayoutVars>
          <dgm:dir/>
          <dgm:animLvl val="lvl"/>
          <dgm:resizeHandles val="exact"/>
        </dgm:presLayoutVars>
      </dgm:prSet>
      <dgm:spPr/>
    </dgm:pt>
    <dgm:pt modelId="{A6F3E5AA-8E17-4F9B-9516-768415AF52EF}" type="pres">
      <dgm:prSet presAssocID="{DC1DF0C5-5118-4C61-A320-4CBB6C6E421C}" presName="parentLin" presStyleCnt="0"/>
      <dgm:spPr/>
    </dgm:pt>
    <dgm:pt modelId="{DB6A4845-0E42-4D68-BF37-A388519AE5A2}" type="pres">
      <dgm:prSet presAssocID="{DC1DF0C5-5118-4C61-A320-4CBB6C6E421C}" presName="parentLeftMargin" presStyleLbl="node1" presStyleIdx="0" presStyleCnt="5"/>
      <dgm:spPr/>
    </dgm:pt>
    <dgm:pt modelId="{AE133DB8-7FFE-442C-A92A-8CFE0DD54939}" type="pres">
      <dgm:prSet presAssocID="{DC1DF0C5-5118-4C61-A320-4CBB6C6E421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4B22BCB-5B05-4700-ACDB-3994FD3419C3}" type="pres">
      <dgm:prSet presAssocID="{DC1DF0C5-5118-4C61-A320-4CBB6C6E421C}" presName="negativeSpace" presStyleCnt="0"/>
      <dgm:spPr/>
    </dgm:pt>
    <dgm:pt modelId="{B03E929F-B076-4E6E-8ACF-F2E035D295B9}" type="pres">
      <dgm:prSet presAssocID="{DC1DF0C5-5118-4C61-A320-4CBB6C6E421C}" presName="childText" presStyleLbl="conFgAcc1" presStyleIdx="0" presStyleCnt="5">
        <dgm:presLayoutVars>
          <dgm:bulletEnabled val="1"/>
        </dgm:presLayoutVars>
      </dgm:prSet>
      <dgm:spPr/>
    </dgm:pt>
    <dgm:pt modelId="{AC5762EB-EEE1-4552-B2BB-93519E175FC7}" type="pres">
      <dgm:prSet presAssocID="{7D186CDD-7EB4-44D7-A808-F9BDBC24FC63}" presName="spaceBetweenRectangles" presStyleCnt="0"/>
      <dgm:spPr/>
    </dgm:pt>
    <dgm:pt modelId="{0543B3AF-5A7A-4689-A211-57380844538A}" type="pres">
      <dgm:prSet presAssocID="{9B0D646F-E330-40B3-8AA6-0379AB7E5DC4}" presName="parentLin" presStyleCnt="0"/>
      <dgm:spPr/>
    </dgm:pt>
    <dgm:pt modelId="{CAEC6F4B-3098-41DA-B4C2-1F5BDE4D0553}" type="pres">
      <dgm:prSet presAssocID="{9B0D646F-E330-40B3-8AA6-0379AB7E5DC4}" presName="parentLeftMargin" presStyleLbl="node1" presStyleIdx="0" presStyleCnt="5"/>
      <dgm:spPr/>
    </dgm:pt>
    <dgm:pt modelId="{718FB05D-9EFC-4675-B589-B1531310EF83}" type="pres">
      <dgm:prSet presAssocID="{9B0D646F-E330-40B3-8AA6-0379AB7E5DC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B15B6A0-5D0F-4DB3-85D0-8DE2C197E9ED}" type="pres">
      <dgm:prSet presAssocID="{9B0D646F-E330-40B3-8AA6-0379AB7E5DC4}" presName="negativeSpace" presStyleCnt="0"/>
      <dgm:spPr/>
    </dgm:pt>
    <dgm:pt modelId="{B53E53D7-8BDD-4EE3-93DE-EEF9F015633E}" type="pres">
      <dgm:prSet presAssocID="{9B0D646F-E330-40B3-8AA6-0379AB7E5DC4}" presName="childText" presStyleLbl="conFgAcc1" presStyleIdx="1" presStyleCnt="5">
        <dgm:presLayoutVars>
          <dgm:bulletEnabled val="1"/>
        </dgm:presLayoutVars>
      </dgm:prSet>
      <dgm:spPr/>
    </dgm:pt>
    <dgm:pt modelId="{E77124C8-6DDD-4CA5-89BF-3A0E0992507B}" type="pres">
      <dgm:prSet presAssocID="{A9979A94-19FE-43AD-A630-CA40A6A070FC}" presName="spaceBetweenRectangles" presStyleCnt="0"/>
      <dgm:spPr/>
    </dgm:pt>
    <dgm:pt modelId="{BA13AF5F-E5CC-4652-AFB3-2FCC7583D6BE}" type="pres">
      <dgm:prSet presAssocID="{8D8C2780-90D2-427A-A43D-36825CAEB516}" presName="parentLin" presStyleCnt="0"/>
      <dgm:spPr/>
    </dgm:pt>
    <dgm:pt modelId="{E436A3B6-C772-44AC-A76B-D25DBA5173F5}" type="pres">
      <dgm:prSet presAssocID="{8D8C2780-90D2-427A-A43D-36825CAEB516}" presName="parentLeftMargin" presStyleLbl="node1" presStyleIdx="1" presStyleCnt="5"/>
      <dgm:spPr/>
    </dgm:pt>
    <dgm:pt modelId="{6C7AB42F-B42E-4E6C-892F-4FA590DEFE24}" type="pres">
      <dgm:prSet presAssocID="{8D8C2780-90D2-427A-A43D-36825CAEB51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4AC3AD0-9E46-4FCB-B35C-72921467EDFB}" type="pres">
      <dgm:prSet presAssocID="{8D8C2780-90D2-427A-A43D-36825CAEB516}" presName="negativeSpace" presStyleCnt="0"/>
      <dgm:spPr/>
    </dgm:pt>
    <dgm:pt modelId="{BE7200AC-D2AC-49D0-9C6A-8BCBBA1BC770}" type="pres">
      <dgm:prSet presAssocID="{8D8C2780-90D2-427A-A43D-36825CAEB516}" presName="childText" presStyleLbl="conFgAcc1" presStyleIdx="2" presStyleCnt="5">
        <dgm:presLayoutVars>
          <dgm:bulletEnabled val="1"/>
        </dgm:presLayoutVars>
      </dgm:prSet>
      <dgm:spPr/>
    </dgm:pt>
    <dgm:pt modelId="{DFDF5CA0-6294-4982-8781-4991563A47FF}" type="pres">
      <dgm:prSet presAssocID="{46F1C8A6-BA27-4A56-BE55-7EE85F249738}" presName="spaceBetweenRectangles" presStyleCnt="0"/>
      <dgm:spPr/>
    </dgm:pt>
    <dgm:pt modelId="{41E4B146-55AF-44B6-AE28-E85EBB590B7A}" type="pres">
      <dgm:prSet presAssocID="{C9F8D5DE-970C-4993-AB2A-CD5B3C50E32D}" presName="parentLin" presStyleCnt="0"/>
      <dgm:spPr/>
    </dgm:pt>
    <dgm:pt modelId="{5A199FD5-64A6-4126-A09C-822656E87E7A}" type="pres">
      <dgm:prSet presAssocID="{C9F8D5DE-970C-4993-AB2A-CD5B3C50E32D}" presName="parentLeftMargin" presStyleLbl="node1" presStyleIdx="2" presStyleCnt="5"/>
      <dgm:spPr/>
    </dgm:pt>
    <dgm:pt modelId="{8CBE77F9-D5A7-483E-831E-704F232D0D0F}" type="pres">
      <dgm:prSet presAssocID="{C9F8D5DE-970C-4993-AB2A-CD5B3C50E32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4DC5F02-5656-4D2F-B7D8-365059A8D0A7}" type="pres">
      <dgm:prSet presAssocID="{C9F8D5DE-970C-4993-AB2A-CD5B3C50E32D}" presName="negativeSpace" presStyleCnt="0"/>
      <dgm:spPr/>
    </dgm:pt>
    <dgm:pt modelId="{66445B55-7666-4575-AC71-5B29CFD58E5E}" type="pres">
      <dgm:prSet presAssocID="{C9F8D5DE-970C-4993-AB2A-CD5B3C50E32D}" presName="childText" presStyleLbl="conFgAcc1" presStyleIdx="3" presStyleCnt="5">
        <dgm:presLayoutVars>
          <dgm:bulletEnabled val="1"/>
        </dgm:presLayoutVars>
      </dgm:prSet>
      <dgm:spPr/>
    </dgm:pt>
    <dgm:pt modelId="{79747750-6C37-4BCA-9836-07DED3362E04}" type="pres">
      <dgm:prSet presAssocID="{F56C2AE3-C555-40C5-831B-9E6037A1D29E}" presName="spaceBetweenRectangles" presStyleCnt="0"/>
      <dgm:spPr/>
    </dgm:pt>
    <dgm:pt modelId="{2AF0575D-AE66-4BDD-A20D-38F0C3A3F9CB}" type="pres">
      <dgm:prSet presAssocID="{404F8404-7919-4252-9483-58158EA7E9C1}" presName="parentLin" presStyleCnt="0"/>
      <dgm:spPr/>
    </dgm:pt>
    <dgm:pt modelId="{CC8DF41F-8BE4-43A9-81B1-AB15EC2521B1}" type="pres">
      <dgm:prSet presAssocID="{404F8404-7919-4252-9483-58158EA7E9C1}" presName="parentLeftMargin" presStyleLbl="node1" presStyleIdx="3" presStyleCnt="5"/>
      <dgm:spPr/>
    </dgm:pt>
    <dgm:pt modelId="{9305E517-DAE6-4611-B2D0-6F067CF95A29}" type="pres">
      <dgm:prSet presAssocID="{404F8404-7919-4252-9483-58158EA7E9C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FD13038-14DF-438D-A68F-4A30548830E4}" type="pres">
      <dgm:prSet presAssocID="{404F8404-7919-4252-9483-58158EA7E9C1}" presName="negativeSpace" presStyleCnt="0"/>
      <dgm:spPr/>
    </dgm:pt>
    <dgm:pt modelId="{4170BE3E-0E70-4762-B99D-26BA6403A9C9}" type="pres">
      <dgm:prSet presAssocID="{404F8404-7919-4252-9483-58158EA7E9C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AB4C716-7FC4-4A95-8E81-F3E219F9FA0E}" type="presOf" srcId="{DC1DF0C5-5118-4C61-A320-4CBB6C6E421C}" destId="{DB6A4845-0E42-4D68-BF37-A388519AE5A2}" srcOrd="0" destOrd="0" presId="urn:microsoft.com/office/officeart/2005/8/layout/list1"/>
    <dgm:cxn modelId="{C4F8A519-0810-42B9-9D2F-F5909EE2FC95}" type="presOf" srcId="{9B0D646F-E330-40B3-8AA6-0379AB7E5DC4}" destId="{CAEC6F4B-3098-41DA-B4C2-1F5BDE4D0553}" srcOrd="0" destOrd="0" presId="urn:microsoft.com/office/officeart/2005/8/layout/list1"/>
    <dgm:cxn modelId="{6BD5B41B-AF92-4C5E-9669-DB44013C367F}" type="presOf" srcId="{E2820B5D-C311-4816-9B99-FC7BA1146E75}" destId="{3EFF967F-C0D1-4294-8388-D990E7ED9994}" srcOrd="0" destOrd="0" presId="urn:microsoft.com/office/officeart/2005/8/layout/list1"/>
    <dgm:cxn modelId="{637A5F2B-AB95-4C55-A2A0-1BA7AD10FE48}" type="presOf" srcId="{9B0D646F-E330-40B3-8AA6-0379AB7E5DC4}" destId="{718FB05D-9EFC-4675-B589-B1531310EF83}" srcOrd="1" destOrd="0" presId="urn:microsoft.com/office/officeart/2005/8/layout/list1"/>
    <dgm:cxn modelId="{AD09145C-CC81-4CD2-952B-1CC40DA0E89C}" type="presOf" srcId="{404F8404-7919-4252-9483-58158EA7E9C1}" destId="{CC8DF41F-8BE4-43A9-81B1-AB15EC2521B1}" srcOrd="0" destOrd="0" presId="urn:microsoft.com/office/officeart/2005/8/layout/list1"/>
    <dgm:cxn modelId="{F2B8F168-4FA8-41C4-9408-90EA4037667B}" type="presOf" srcId="{C9F8D5DE-970C-4993-AB2A-CD5B3C50E32D}" destId="{5A199FD5-64A6-4126-A09C-822656E87E7A}" srcOrd="0" destOrd="0" presId="urn:microsoft.com/office/officeart/2005/8/layout/list1"/>
    <dgm:cxn modelId="{1666F469-5AD3-4555-8EF1-5E9530DAC919}" type="presOf" srcId="{8D8C2780-90D2-427A-A43D-36825CAEB516}" destId="{E436A3B6-C772-44AC-A76B-D25DBA5173F5}" srcOrd="0" destOrd="0" presId="urn:microsoft.com/office/officeart/2005/8/layout/list1"/>
    <dgm:cxn modelId="{7D881A82-F350-40B3-AE0F-CA1636581319}" type="presOf" srcId="{8D8C2780-90D2-427A-A43D-36825CAEB516}" destId="{6C7AB42F-B42E-4E6C-892F-4FA590DEFE24}" srcOrd="1" destOrd="0" presId="urn:microsoft.com/office/officeart/2005/8/layout/list1"/>
    <dgm:cxn modelId="{967E0E83-A810-47CF-96DF-0B631DE6A344}" srcId="{E2820B5D-C311-4816-9B99-FC7BA1146E75}" destId="{9B0D646F-E330-40B3-8AA6-0379AB7E5DC4}" srcOrd="1" destOrd="0" parTransId="{C95C3653-2CC8-41D2-A4F7-6ACA7DA024A3}" sibTransId="{A9979A94-19FE-43AD-A630-CA40A6A070FC}"/>
    <dgm:cxn modelId="{DFE6A384-E3FB-4CD0-A0B9-97B0D73067EA}" srcId="{E2820B5D-C311-4816-9B99-FC7BA1146E75}" destId="{C9F8D5DE-970C-4993-AB2A-CD5B3C50E32D}" srcOrd="3" destOrd="0" parTransId="{92C7D44E-69EE-496A-BB7C-61275B505624}" sibTransId="{F56C2AE3-C555-40C5-831B-9E6037A1D29E}"/>
    <dgm:cxn modelId="{CD72728E-9CD5-4BB0-BFE0-9976E90BD174}" srcId="{E2820B5D-C311-4816-9B99-FC7BA1146E75}" destId="{8D8C2780-90D2-427A-A43D-36825CAEB516}" srcOrd="2" destOrd="0" parTransId="{AD1B5B33-B6D7-4602-9788-3929F165A86D}" sibTransId="{46F1C8A6-BA27-4A56-BE55-7EE85F249738}"/>
    <dgm:cxn modelId="{B87CCE96-930E-458E-B91A-F2DC2188D55C}" srcId="{E2820B5D-C311-4816-9B99-FC7BA1146E75}" destId="{404F8404-7919-4252-9483-58158EA7E9C1}" srcOrd="4" destOrd="0" parTransId="{3F373EDD-0CC2-4F31-88E4-258CCDAAB2D8}" sibTransId="{EE259075-F3EB-4A3B-9D07-6E2892E8C7BA}"/>
    <dgm:cxn modelId="{F7CE67A5-3B10-4F5A-B5EE-A3782D6ADBB0}" type="presOf" srcId="{C9F8D5DE-970C-4993-AB2A-CD5B3C50E32D}" destId="{8CBE77F9-D5A7-483E-831E-704F232D0D0F}" srcOrd="1" destOrd="0" presId="urn:microsoft.com/office/officeart/2005/8/layout/list1"/>
    <dgm:cxn modelId="{664AC6B9-E9A6-47CD-AE2B-0F9D6CE8F297}" srcId="{E2820B5D-C311-4816-9B99-FC7BA1146E75}" destId="{DC1DF0C5-5118-4C61-A320-4CBB6C6E421C}" srcOrd="0" destOrd="0" parTransId="{556D0E4D-BE32-4CD9-8239-090C70026BC1}" sibTransId="{7D186CDD-7EB4-44D7-A808-F9BDBC24FC63}"/>
    <dgm:cxn modelId="{70C86CCF-CEF3-4880-AAC2-FF275AFB3E30}" type="presOf" srcId="{DC1DF0C5-5118-4C61-A320-4CBB6C6E421C}" destId="{AE133DB8-7FFE-442C-A92A-8CFE0DD54939}" srcOrd="1" destOrd="0" presId="urn:microsoft.com/office/officeart/2005/8/layout/list1"/>
    <dgm:cxn modelId="{E04046E8-4138-4BA4-9537-1B269737CB88}" type="presOf" srcId="{404F8404-7919-4252-9483-58158EA7E9C1}" destId="{9305E517-DAE6-4611-B2D0-6F067CF95A29}" srcOrd="1" destOrd="0" presId="urn:microsoft.com/office/officeart/2005/8/layout/list1"/>
    <dgm:cxn modelId="{1FBF71FD-ABF0-4746-A42D-9E52DDCB790D}" type="presParOf" srcId="{3EFF967F-C0D1-4294-8388-D990E7ED9994}" destId="{A6F3E5AA-8E17-4F9B-9516-768415AF52EF}" srcOrd="0" destOrd="0" presId="urn:microsoft.com/office/officeart/2005/8/layout/list1"/>
    <dgm:cxn modelId="{C28B4691-EB83-4AAF-A7F9-AD44B0F569B5}" type="presParOf" srcId="{A6F3E5AA-8E17-4F9B-9516-768415AF52EF}" destId="{DB6A4845-0E42-4D68-BF37-A388519AE5A2}" srcOrd="0" destOrd="0" presId="urn:microsoft.com/office/officeart/2005/8/layout/list1"/>
    <dgm:cxn modelId="{A9DEAAE7-51B7-4768-9BFB-D8B4D1A7AD18}" type="presParOf" srcId="{A6F3E5AA-8E17-4F9B-9516-768415AF52EF}" destId="{AE133DB8-7FFE-442C-A92A-8CFE0DD54939}" srcOrd="1" destOrd="0" presId="urn:microsoft.com/office/officeart/2005/8/layout/list1"/>
    <dgm:cxn modelId="{0ED38D3C-25E0-49C9-AC29-F4B1AEA4010C}" type="presParOf" srcId="{3EFF967F-C0D1-4294-8388-D990E7ED9994}" destId="{A4B22BCB-5B05-4700-ACDB-3994FD3419C3}" srcOrd="1" destOrd="0" presId="urn:microsoft.com/office/officeart/2005/8/layout/list1"/>
    <dgm:cxn modelId="{EE803380-210D-4123-9557-FC1615A85519}" type="presParOf" srcId="{3EFF967F-C0D1-4294-8388-D990E7ED9994}" destId="{B03E929F-B076-4E6E-8ACF-F2E035D295B9}" srcOrd="2" destOrd="0" presId="urn:microsoft.com/office/officeart/2005/8/layout/list1"/>
    <dgm:cxn modelId="{F31054ED-B2B9-449A-A172-99D63A21D342}" type="presParOf" srcId="{3EFF967F-C0D1-4294-8388-D990E7ED9994}" destId="{AC5762EB-EEE1-4552-B2BB-93519E175FC7}" srcOrd="3" destOrd="0" presId="urn:microsoft.com/office/officeart/2005/8/layout/list1"/>
    <dgm:cxn modelId="{E7A0CDA0-4EB8-4F6B-A62E-9760FAD70B2B}" type="presParOf" srcId="{3EFF967F-C0D1-4294-8388-D990E7ED9994}" destId="{0543B3AF-5A7A-4689-A211-57380844538A}" srcOrd="4" destOrd="0" presId="urn:microsoft.com/office/officeart/2005/8/layout/list1"/>
    <dgm:cxn modelId="{870C55BC-E4B0-47D6-9934-5AF8AE322FE5}" type="presParOf" srcId="{0543B3AF-5A7A-4689-A211-57380844538A}" destId="{CAEC6F4B-3098-41DA-B4C2-1F5BDE4D0553}" srcOrd="0" destOrd="0" presId="urn:microsoft.com/office/officeart/2005/8/layout/list1"/>
    <dgm:cxn modelId="{6581022C-EC72-4541-A650-DA60D99E0EBF}" type="presParOf" srcId="{0543B3AF-5A7A-4689-A211-57380844538A}" destId="{718FB05D-9EFC-4675-B589-B1531310EF83}" srcOrd="1" destOrd="0" presId="urn:microsoft.com/office/officeart/2005/8/layout/list1"/>
    <dgm:cxn modelId="{6CC82858-9C19-4859-9325-2E112A54223B}" type="presParOf" srcId="{3EFF967F-C0D1-4294-8388-D990E7ED9994}" destId="{5B15B6A0-5D0F-4DB3-85D0-8DE2C197E9ED}" srcOrd="5" destOrd="0" presId="urn:microsoft.com/office/officeart/2005/8/layout/list1"/>
    <dgm:cxn modelId="{134F0828-572E-465D-B74D-F1CE21BCAA5A}" type="presParOf" srcId="{3EFF967F-C0D1-4294-8388-D990E7ED9994}" destId="{B53E53D7-8BDD-4EE3-93DE-EEF9F015633E}" srcOrd="6" destOrd="0" presId="urn:microsoft.com/office/officeart/2005/8/layout/list1"/>
    <dgm:cxn modelId="{C5ADDF81-8374-4D67-A3B1-E286AE76B469}" type="presParOf" srcId="{3EFF967F-C0D1-4294-8388-D990E7ED9994}" destId="{E77124C8-6DDD-4CA5-89BF-3A0E0992507B}" srcOrd="7" destOrd="0" presId="urn:microsoft.com/office/officeart/2005/8/layout/list1"/>
    <dgm:cxn modelId="{BA6E2511-C104-45E6-AAF6-E0101FA88517}" type="presParOf" srcId="{3EFF967F-C0D1-4294-8388-D990E7ED9994}" destId="{BA13AF5F-E5CC-4652-AFB3-2FCC7583D6BE}" srcOrd="8" destOrd="0" presId="urn:microsoft.com/office/officeart/2005/8/layout/list1"/>
    <dgm:cxn modelId="{56C9253E-F24F-4886-ABC9-090FD38D18B0}" type="presParOf" srcId="{BA13AF5F-E5CC-4652-AFB3-2FCC7583D6BE}" destId="{E436A3B6-C772-44AC-A76B-D25DBA5173F5}" srcOrd="0" destOrd="0" presId="urn:microsoft.com/office/officeart/2005/8/layout/list1"/>
    <dgm:cxn modelId="{B2C4BCE2-0D53-44A7-BAC8-FF0749DDBF6D}" type="presParOf" srcId="{BA13AF5F-E5CC-4652-AFB3-2FCC7583D6BE}" destId="{6C7AB42F-B42E-4E6C-892F-4FA590DEFE24}" srcOrd="1" destOrd="0" presId="urn:microsoft.com/office/officeart/2005/8/layout/list1"/>
    <dgm:cxn modelId="{A5E79C39-4F42-4410-86D5-4FB7218E88E2}" type="presParOf" srcId="{3EFF967F-C0D1-4294-8388-D990E7ED9994}" destId="{D4AC3AD0-9E46-4FCB-B35C-72921467EDFB}" srcOrd="9" destOrd="0" presId="urn:microsoft.com/office/officeart/2005/8/layout/list1"/>
    <dgm:cxn modelId="{DE18C635-7730-4D5B-8A8E-C83FCC40B2C4}" type="presParOf" srcId="{3EFF967F-C0D1-4294-8388-D990E7ED9994}" destId="{BE7200AC-D2AC-49D0-9C6A-8BCBBA1BC770}" srcOrd="10" destOrd="0" presId="urn:microsoft.com/office/officeart/2005/8/layout/list1"/>
    <dgm:cxn modelId="{78599CF6-B06D-4DDF-B156-AFF8B026D9B1}" type="presParOf" srcId="{3EFF967F-C0D1-4294-8388-D990E7ED9994}" destId="{DFDF5CA0-6294-4982-8781-4991563A47FF}" srcOrd="11" destOrd="0" presId="urn:microsoft.com/office/officeart/2005/8/layout/list1"/>
    <dgm:cxn modelId="{29AE86E5-31F0-4623-9702-3AF6D6EB3471}" type="presParOf" srcId="{3EFF967F-C0D1-4294-8388-D990E7ED9994}" destId="{41E4B146-55AF-44B6-AE28-E85EBB590B7A}" srcOrd="12" destOrd="0" presId="urn:microsoft.com/office/officeart/2005/8/layout/list1"/>
    <dgm:cxn modelId="{C0F62442-85DD-4E6C-BF44-EC0C84760161}" type="presParOf" srcId="{41E4B146-55AF-44B6-AE28-E85EBB590B7A}" destId="{5A199FD5-64A6-4126-A09C-822656E87E7A}" srcOrd="0" destOrd="0" presId="urn:microsoft.com/office/officeart/2005/8/layout/list1"/>
    <dgm:cxn modelId="{77197F2A-C553-46AA-8C5E-9C099F7A949B}" type="presParOf" srcId="{41E4B146-55AF-44B6-AE28-E85EBB590B7A}" destId="{8CBE77F9-D5A7-483E-831E-704F232D0D0F}" srcOrd="1" destOrd="0" presId="urn:microsoft.com/office/officeart/2005/8/layout/list1"/>
    <dgm:cxn modelId="{89668E30-3F7C-4575-A93B-5482EFCBBFB6}" type="presParOf" srcId="{3EFF967F-C0D1-4294-8388-D990E7ED9994}" destId="{34DC5F02-5656-4D2F-B7D8-365059A8D0A7}" srcOrd="13" destOrd="0" presId="urn:microsoft.com/office/officeart/2005/8/layout/list1"/>
    <dgm:cxn modelId="{043E01FC-42EE-4561-B8BC-85F53326EE7C}" type="presParOf" srcId="{3EFF967F-C0D1-4294-8388-D990E7ED9994}" destId="{66445B55-7666-4575-AC71-5B29CFD58E5E}" srcOrd="14" destOrd="0" presId="urn:microsoft.com/office/officeart/2005/8/layout/list1"/>
    <dgm:cxn modelId="{3B7198C8-0757-426E-B2C9-EE9F83FF9AA1}" type="presParOf" srcId="{3EFF967F-C0D1-4294-8388-D990E7ED9994}" destId="{79747750-6C37-4BCA-9836-07DED3362E04}" srcOrd="15" destOrd="0" presId="urn:microsoft.com/office/officeart/2005/8/layout/list1"/>
    <dgm:cxn modelId="{804B7CA9-CF99-44B9-B48A-4D8A643403CB}" type="presParOf" srcId="{3EFF967F-C0D1-4294-8388-D990E7ED9994}" destId="{2AF0575D-AE66-4BDD-A20D-38F0C3A3F9CB}" srcOrd="16" destOrd="0" presId="urn:microsoft.com/office/officeart/2005/8/layout/list1"/>
    <dgm:cxn modelId="{27063FF6-0335-468C-A045-C5353385A728}" type="presParOf" srcId="{2AF0575D-AE66-4BDD-A20D-38F0C3A3F9CB}" destId="{CC8DF41F-8BE4-43A9-81B1-AB15EC2521B1}" srcOrd="0" destOrd="0" presId="urn:microsoft.com/office/officeart/2005/8/layout/list1"/>
    <dgm:cxn modelId="{DB6AE2CA-C4AB-4ED7-A62C-93A09F750197}" type="presParOf" srcId="{2AF0575D-AE66-4BDD-A20D-38F0C3A3F9CB}" destId="{9305E517-DAE6-4611-B2D0-6F067CF95A29}" srcOrd="1" destOrd="0" presId="urn:microsoft.com/office/officeart/2005/8/layout/list1"/>
    <dgm:cxn modelId="{0ADEDA5B-3243-48E4-9948-54F9EADA2E7B}" type="presParOf" srcId="{3EFF967F-C0D1-4294-8388-D990E7ED9994}" destId="{CFD13038-14DF-438D-A68F-4A30548830E4}" srcOrd="17" destOrd="0" presId="urn:microsoft.com/office/officeart/2005/8/layout/list1"/>
    <dgm:cxn modelId="{1F2C3E55-7D61-41B3-975C-974AF2A3C81C}" type="presParOf" srcId="{3EFF967F-C0D1-4294-8388-D990E7ED9994}" destId="{4170BE3E-0E70-4762-B99D-26BA6403A9C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C384A0-D7EE-4FEA-A357-DFD59BB538C1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DCDD8BF-9DEE-45EF-AAA4-8F59B13BAA08}">
      <dgm:prSet/>
      <dgm:spPr/>
      <dgm:t>
        <a:bodyPr/>
        <a:lstStyle/>
        <a:p>
          <a:r>
            <a:rPr lang="da-DK"/>
            <a:t>Al jord skal gøres anmeldepligtig</a:t>
          </a:r>
          <a:endParaRPr lang="en-US"/>
        </a:p>
      </dgm:t>
    </dgm:pt>
    <dgm:pt modelId="{5A2EF472-0CA5-4F34-B819-088D01EFE6EC}" type="parTrans" cxnId="{AFFAFA10-7C60-4C1B-A53A-5625C71F1AD7}">
      <dgm:prSet/>
      <dgm:spPr/>
      <dgm:t>
        <a:bodyPr/>
        <a:lstStyle/>
        <a:p>
          <a:endParaRPr lang="en-US"/>
        </a:p>
      </dgm:t>
    </dgm:pt>
    <dgm:pt modelId="{397C2CF8-EDCD-44C5-A673-0075F5EF6F5A}" type="sibTrans" cxnId="{AFFAFA10-7C60-4C1B-A53A-5625C71F1AD7}">
      <dgm:prSet/>
      <dgm:spPr/>
      <dgm:t>
        <a:bodyPr/>
        <a:lstStyle/>
        <a:p>
          <a:endParaRPr lang="en-US"/>
        </a:p>
      </dgm:t>
    </dgm:pt>
    <dgm:pt modelId="{400751AE-6878-4013-9378-0DAFF97A42A8}">
      <dgm:prSet/>
      <dgm:spPr/>
      <dgm:t>
        <a:bodyPr/>
        <a:lstStyle/>
        <a:p>
          <a:r>
            <a:rPr lang="da-DK" dirty="0"/>
            <a:t>Kommunerne skal have adgang til se hinandens data, så de kan få viden om den jord, der flyttes til modtagesteder i kommunen</a:t>
          </a:r>
          <a:endParaRPr lang="en-US" dirty="0"/>
        </a:p>
      </dgm:t>
    </dgm:pt>
    <dgm:pt modelId="{F5C8DEC3-31BA-46DA-8140-030B8B7FE1B2}" type="parTrans" cxnId="{D9D8CFDA-6A9E-4762-8A63-B0AED407BA29}">
      <dgm:prSet/>
      <dgm:spPr/>
      <dgm:t>
        <a:bodyPr/>
        <a:lstStyle/>
        <a:p>
          <a:endParaRPr lang="en-US"/>
        </a:p>
      </dgm:t>
    </dgm:pt>
    <dgm:pt modelId="{A620D4ED-1AD7-4663-8E1C-02F38ACD8853}" type="sibTrans" cxnId="{D9D8CFDA-6A9E-4762-8A63-B0AED407BA29}">
      <dgm:prSet/>
      <dgm:spPr/>
      <dgm:t>
        <a:bodyPr/>
        <a:lstStyle/>
        <a:p>
          <a:endParaRPr lang="en-US"/>
        </a:p>
      </dgm:t>
    </dgm:pt>
    <dgm:pt modelId="{FFD890F8-F513-4D37-8DFC-700C3658F7EE}">
      <dgm:prSet/>
      <dgm:spPr/>
      <dgm:t>
        <a:bodyPr/>
        <a:lstStyle/>
        <a:p>
          <a:r>
            <a:rPr lang="da-DK" dirty="0"/>
            <a:t>Et unikt ID-nummer der følger jordflytningen fra start til slut skal etableres</a:t>
          </a:r>
          <a:endParaRPr lang="en-US" dirty="0"/>
        </a:p>
      </dgm:t>
    </dgm:pt>
    <dgm:pt modelId="{34761FA7-8A7A-4EF9-9104-06EB3ACB790A}" type="parTrans" cxnId="{B1FB4622-3495-4877-9B67-67F09FCC4F11}">
      <dgm:prSet/>
      <dgm:spPr/>
      <dgm:t>
        <a:bodyPr/>
        <a:lstStyle/>
        <a:p>
          <a:endParaRPr lang="en-US"/>
        </a:p>
      </dgm:t>
    </dgm:pt>
    <dgm:pt modelId="{EA2ABF48-A3B5-436D-8918-8D708643ADCF}" type="sibTrans" cxnId="{B1FB4622-3495-4877-9B67-67F09FCC4F11}">
      <dgm:prSet/>
      <dgm:spPr/>
      <dgm:t>
        <a:bodyPr/>
        <a:lstStyle/>
        <a:p>
          <a:endParaRPr lang="en-US"/>
        </a:p>
      </dgm:t>
    </dgm:pt>
    <dgm:pt modelId="{D6E41352-53CE-404A-9442-B87D1E82FB11}">
      <dgm:prSet/>
      <dgm:spPr/>
      <dgm:t>
        <a:bodyPr/>
        <a:lstStyle/>
        <a:p>
          <a:r>
            <a:rPr lang="da-DK" dirty="0"/>
            <a:t>Funktioner, der skal gøre slutmelding fra modtageanlægget retvisende, skal etableres</a:t>
          </a:r>
          <a:endParaRPr lang="en-US" dirty="0"/>
        </a:p>
      </dgm:t>
    </dgm:pt>
    <dgm:pt modelId="{7869609F-FC7A-481A-8792-84617F443114}" type="parTrans" cxnId="{C4EFD4E0-1E5C-4F42-9EA2-CC4ED09EB28D}">
      <dgm:prSet/>
      <dgm:spPr/>
      <dgm:t>
        <a:bodyPr/>
        <a:lstStyle/>
        <a:p>
          <a:endParaRPr lang="en-US"/>
        </a:p>
      </dgm:t>
    </dgm:pt>
    <dgm:pt modelId="{8429FB55-3787-4F3D-89F4-545A6CA15005}" type="sibTrans" cxnId="{C4EFD4E0-1E5C-4F42-9EA2-CC4ED09EB28D}">
      <dgm:prSet/>
      <dgm:spPr/>
      <dgm:t>
        <a:bodyPr/>
        <a:lstStyle/>
        <a:p>
          <a:endParaRPr lang="en-US"/>
        </a:p>
      </dgm:t>
    </dgm:pt>
    <dgm:pt modelId="{86E42744-7C4F-40F1-92BE-1412311F82DC}">
      <dgm:prSet/>
      <dgm:spPr/>
      <dgm:t>
        <a:bodyPr/>
        <a:lstStyle/>
        <a:p>
          <a:r>
            <a:rPr lang="da-DK" dirty="0"/>
            <a:t>Funktioner, der sikrer analyserapporternes ægthed, skal implementeres</a:t>
          </a:r>
          <a:endParaRPr lang="en-US" dirty="0"/>
        </a:p>
      </dgm:t>
    </dgm:pt>
    <dgm:pt modelId="{EE723F5A-136C-46F4-A95D-3DD338A3DB69}" type="parTrans" cxnId="{F633A34E-5902-4E3F-910D-94B9AC2D7F47}">
      <dgm:prSet/>
      <dgm:spPr/>
      <dgm:t>
        <a:bodyPr/>
        <a:lstStyle/>
        <a:p>
          <a:endParaRPr lang="en-US"/>
        </a:p>
      </dgm:t>
    </dgm:pt>
    <dgm:pt modelId="{5F3C3B79-D085-4D86-B663-40286879C226}" type="sibTrans" cxnId="{F633A34E-5902-4E3F-910D-94B9AC2D7F47}">
      <dgm:prSet/>
      <dgm:spPr/>
      <dgm:t>
        <a:bodyPr/>
        <a:lstStyle/>
        <a:p>
          <a:endParaRPr lang="en-US"/>
        </a:p>
      </dgm:t>
    </dgm:pt>
    <dgm:pt modelId="{2449BD3E-31B1-4A08-9FE7-5C1C97C18ADD}" type="pres">
      <dgm:prSet presAssocID="{F0C384A0-D7EE-4FEA-A357-DFD59BB538C1}" presName="diagram" presStyleCnt="0">
        <dgm:presLayoutVars>
          <dgm:dir/>
          <dgm:resizeHandles val="exact"/>
        </dgm:presLayoutVars>
      </dgm:prSet>
      <dgm:spPr/>
    </dgm:pt>
    <dgm:pt modelId="{C8D1F49B-21DB-45E9-AB5F-535FFF0EA8AF}" type="pres">
      <dgm:prSet presAssocID="{8DCDD8BF-9DEE-45EF-AAA4-8F59B13BAA08}" presName="node" presStyleLbl="node1" presStyleIdx="0" presStyleCnt="5">
        <dgm:presLayoutVars>
          <dgm:bulletEnabled val="1"/>
        </dgm:presLayoutVars>
      </dgm:prSet>
      <dgm:spPr/>
    </dgm:pt>
    <dgm:pt modelId="{B47E2C13-F5BD-4F34-899C-100B64A6BBE6}" type="pres">
      <dgm:prSet presAssocID="{397C2CF8-EDCD-44C5-A673-0075F5EF6F5A}" presName="sibTrans" presStyleCnt="0"/>
      <dgm:spPr/>
    </dgm:pt>
    <dgm:pt modelId="{B5BEFF16-FD00-46D9-B239-0460D8E05165}" type="pres">
      <dgm:prSet presAssocID="{400751AE-6878-4013-9378-0DAFF97A42A8}" presName="node" presStyleLbl="node1" presStyleIdx="1" presStyleCnt="5">
        <dgm:presLayoutVars>
          <dgm:bulletEnabled val="1"/>
        </dgm:presLayoutVars>
      </dgm:prSet>
      <dgm:spPr/>
    </dgm:pt>
    <dgm:pt modelId="{FCA1A6E8-6D9E-4A55-9684-5C6CDD508187}" type="pres">
      <dgm:prSet presAssocID="{A620D4ED-1AD7-4663-8E1C-02F38ACD8853}" presName="sibTrans" presStyleCnt="0"/>
      <dgm:spPr/>
    </dgm:pt>
    <dgm:pt modelId="{F5F2A34B-C8A9-49C4-87E3-D377FBEFD812}" type="pres">
      <dgm:prSet presAssocID="{FFD890F8-F513-4D37-8DFC-700C3658F7EE}" presName="node" presStyleLbl="node1" presStyleIdx="2" presStyleCnt="5">
        <dgm:presLayoutVars>
          <dgm:bulletEnabled val="1"/>
        </dgm:presLayoutVars>
      </dgm:prSet>
      <dgm:spPr/>
    </dgm:pt>
    <dgm:pt modelId="{5949EA14-F0F6-47C3-AEEF-0ABF9DB8CC70}" type="pres">
      <dgm:prSet presAssocID="{EA2ABF48-A3B5-436D-8918-8D708643ADCF}" presName="sibTrans" presStyleCnt="0"/>
      <dgm:spPr/>
    </dgm:pt>
    <dgm:pt modelId="{41B56075-1AE1-49C7-A41E-A350207C1274}" type="pres">
      <dgm:prSet presAssocID="{D6E41352-53CE-404A-9442-B87D1E82FB11}" presName="node" presStyleLbl="node1" presStyleIdx="3" presStyleCnt="5">
        <dgm:presLayoutVars>
          <dgm:bulletEnabled val="1"/>
        </dgm:presLayoutVars>
      </dgm:prSet>
      <dgm:spPr/>
    </dgm:pt>
    <dgm:pt modelId="{49244DFB-8D8C-4F3D-BC65-C21C5274EB3C}" type="pres">
      <dgm:prSet presAssocID="{8429FB55-3787-4F3D-89F4-545A6CA15005}" presName="sibTrans" presStyleCnt="0"/>
      <dgm:spPr/>
    </dgm:pt>
    <dgm:pt modelId="{7CD26E44-2F2F-4051-8300-B9C45D401704}" type="pres">
      <dgm:prSet presAssocID="{86E42744-7C4F-40F1-92BE-1412311F82DC}" presName="node" presStyleLbl="node1" presStyleIdx="4" presStyleCnt="5">
        <dgm:presLayoutVars>
          <dgm:bulletEnabled val="1"/>
        </dgm:presLayoutVars>
      </dgm:prSet>
      <dgm:spPr/>
    </dgm:pt>
  </dgm:ptLst>
  <dgm:cxnLst>
    <dgm:cxn modelId="{AFFAFA10-7C60-4C1B-A53A-5625C71F1AD7}" srcId="{F0C384A0-D7EE-4FEA-A357-DFD59BB538C1}" destId="{8DCDD8BF-9DEE-45EF-AAA4-8F59B13BAA08}" srcOrd="0" destOrd="0" parTransId="{5A2EF472-0CA5-4F34-B819-088D01EFE6EC}" sibTransId="{397C2CF8-EDCD-44C5-A673-0075F5EF6F5A}"/>
    <dgm:cxn modelId="{07EBD316-BCA8-4924-B617-99371B9DE2B8}" type="presOf" srcId="{8DCDD8BF-9DEE-45EF-AAA4-8F59B13BAA08}" destId="{C8D1F49B-21DB-45E9-AB5F-535FFF0EA8AF}" srcOrd="0" destOrd="0" presId="urn:microsoft.com/office/officeart/2005/8/layout/default"/>
    <dgm:cxn modelId="{B3BBD717-4D0A-4A2E-A25C-D3F366660530}" type="presOf" srcId="{400751AE-6878-4013-9378-0DAFF97A42A8}" destId="{B5BEFF16-FD00-46D9-B239-0460D8E05165}" srcOrd="0" destOrd="0" presId="urn:microsoft.com/office/officeart/2005/8/layout/default"/>
    <dgm:cxn modelId="{39F43A20-B0DE-4FC6-80AD-380BE06D16C3}" type="presOf" srcId="{FFD890F8-F513-4D37-8DFC-700C3658F7EE}" destId="{F5F2A34B-C8A9-49C4-87E3-D377FBEFD812}" srcOrd="0" destOrd="0" presId="urn:microsoft.com/office/officeart/2005/8/layout/default"/>
    <dgm:cxn modelId="{B1FB4622-3495-4877-9B67-67F09FCC4F11}" srcId="{F0C384A0-D7EE-4FEA-A357-DFD59BB538C1}" destId="{FFD890F8-F513-4D37-8DFC-700C3658F7EE}" srcOrd="2" destOrd="0" parTransId="{34761FA7-8A7A-4EF9-9104-06EB3ACB790A}" sibTransId="{EA2ABF48-A3B5-436D-8918-8D708643ADCF}"/>
    <dgm:cxn modelId="{89F65B41-38A4-460F-B77C-A9223FCA448D}" type="presOf" srcId="{F0C384A0-D7EE-4FEA-A357-DFD59BB538C1}" destId="{2449BD3E-31B1-4A08-9FE7-5C1C97C18ADD}" srcOrd="0" destOrd="0" presId="urn:microsoft.com/office/officeart/2005/8/layout/default"/>
    <dgm:cxn modelId="{F633A34E-5902-4E3F-910D-94B9AC2D7F47}" srcId="{F0C384A0-D7EE-4FEA-A357-DFD59BB538C1}" destId="{86E42744-7C4F-40F1-92BE-1412311F82DC}" srcOrd="4" destOrd="0" parTransId="{EE723F5A-136C-46F4-A95D-3DD338A3DB69}" sibTransId="{5F3C3B79-D085-4D86-B663-40286879C226}"/>
    <dgm:cxn modelId="{035093C4-3A35-45A5-8BEC-396A37EDD096}" type="presOf" srcId="{D6E41352-53CE-404A-9442-B87D1E82FB11}" destId="{41B56075-1AE1-49C7-A41E-A350207C1274}" srcOrd="0" destOrd="0" presId="urn:microsoft.com/office/officeart/2005/8/layout/default"/>
    <dgm:cxn modelId="{D9D8CFDA-6A9E-4762-8A63-B0AED407BA29}" srcId="{F0C384A0-D7EE-4FEA-A357-DFD59BB538C1}" destId="{400751AE-6878-4013-9378-0DAFF97A42A8}" srcOrd="1" destOrd="0" parTransId="{F5C8DEC3-31BA-46DA-8140-030B8B7FE1B2}" sibTransId="{A620D4ED-1AD7-4663-8E1C-02F38ACD8853}"/>
    <dgm:cxn modelId="{C4EFD4E0-1E5C-4F42-9EA2-CC4ED09EB28D}" srcId="{F0C384A0-D7EE-4FEA-A357-DFD59BB538C1}" destId="{D6E41352-53CE-404A-9442-B87D1E82FB11}" srcOrd="3" destOrd="0" parTransId="{7869609F-FC7A-481A-8792-84617F443114}" sibTransId="{8429FB55-3787-4F3D-89F4-545A6CA15005}"/>
    <dgm:cxn modelId="{C333D9E0-11F6-4860-93C7-F3ADA2D5A4C3}" type="presOf" srcId="{86E42744-7C4F-40F1-92BE-1412311F82DC}" destId="{7CD26E44-2F2F-4051-8300-B9C45D401704}" srcOrd="0" destOrd="0" presId="urn:microsoft.com/office/officeart/2005/8/layout/default"/>
    <dgm:cxn modelId="{1EF1FC34-74BD-4939-A094-A8B667EFB36C}" type="presParOf" srcId="{2449BD3E-31B1-4A08-9FE7-5C1C97C18ADD}" destId="{C8D1F49B-21DB-45E9-AB5F-535FFF0EA8AF}" srcOrd="0" destOrd="0" presId="urn:microsoft.com/office/officeart/2005/8/layout/default"/>
    <dgm:cxn modelId="{FEA24D77-DBC2-45D0-950D-B86A1CA34236}" type="presParOf" srcId="{2449BD3E-31B1-4A08-9FE7-5C1C97C18ADD}" destId="{B47E2C13-F5BD-4F34-899C-100B64A6BBE6}" srcOrd="1" destOrd="0" presId="urn:microsoft.com/office/officeart/2005/8/layout/default"/>
    <dgm:cxn modelId="{1ABE9526-11AB-490D-80BD-F81BF9199B24}" type="presParOf" srcId="{2449BD3E-31B1-4A08-9FE7-5C1C97C18ADD}" destId="{B5BEFF16-FD00-46D9-B239-0460D8E05165}" srcOrd="2" destOrd="0" presId="urn:microsoft.com/office/officeart/2005/8/layout/default"/>
    <dgm:cxn modelId="{2B1FF717-02A7-4A3C-94F8-A414A0D37681}" type="presParOf" srcId="{2449BD3E-31B1-4A08-9FE7-5C1C97C18ADD}" destId="{FCA1A6E8-6D9E-4A55-9684-5C6CDD508187}" srcOrd="3" destOrd="0" presId="urn:microsoft.com/office/officeart/2005/8/layout/default"/>
    <dgm:cxn modelId="{3BEF2F97-37A9-4FEA-8CED-9E1B3FF55FA4}" type="presParOf" srcId="{2449BD3E-31B1-4A08-9FE7-5C1C97C18ADD}" destId="{F5F2A34B-C8A9-49C4-87E3-D377FBEFD812}" srcOrd="4" destOrd="0" presId="urn:microsoft.com/office/officeart/2005/8/layout/default"/>
    <dgm:cxn modelId="{07932129-7CBB-4109-8CE8-FD2857350602}" type="presParOf" srcId="{2449BD3E-31B1-4A08-9FE7-5C1C97C18ADD}" destId="{5949EA14-F0F6-47C3-AEEF-0ABF9DB8CC70}" srcOrd="5" destOrd="0" presId="urn:microsoft.com/office/officeart/2005/8/layout/default"/>
    <dgm:cxn modelId="{2E07A587-A0F2-4DDE-A033-0FEC293EF6C4}" type="presParOf" srcId="{2449BD3E-31B1-4A08-9FE7-5C1C97C18ADD}" destId="{41B56075-1AE1-49C7-A41E-A350207C1274}" srcOrd="6" destOrd="0" presId="urn:microsoft.com/office/officeart/2005/8/layout/default"/>
    <dgm:cxn modelId="{A45B1040-9341-4F7B-A028-97E11AEC61EC}" type="presParOf" srcId="{2449BD3E-31B1-4A08-9FE7-5C1C97C18ADD}" destId="{49244DFB-8D8C-4F3D-BC65-C21C5274EB3C}" srcOrd="7" destOrd="0" presId="urn:microsoft.com/office/officeart/2005/8/layout/default"/>
    <dgm:cxn modelId="{6171B8EC-E57B-401E-BF2D-FB9EFFD1D5B4}" type="presParOf" srcId="{2449BD3E-31B1-4A08-9FE7-5C1C97C18ADD}" destId="{7CD26E44-2F2F-4051-8300-B9C45D40170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E929F-B076-4E6E-8ACF-F2E035D295B9}">
      <dsp:nvSpPr>
        <dsp:cNvPr id="0" name=""/>
        <dsp:cNvSpPr/>
      </dsp:nvSpPr>
      <dsp:spPr>
        <a:xfrm>
          <a:off x="0" y="253382"/>
          <a:ext cx="558164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133DB8-7FFE-442C-A92A-8CFE0DD54939}">
      <dsp:nvSpPr>
        <dsp:cNvPr id="0" name=""/>
        <dsp:cNvSpPr/>
      </dsp:nvSpPr>
      <dsp:spPr>
        <a:xfrm>
          <a:off x="279082" y="2462"/>
          <a:ext cx="3907155" cy="50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7681" tIns="0" rIns="14768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1. Fælles standard til udveksling af data</a:t>
          </a:r>
          <a:endParaRPr lang="en-US" sz="1700" kern="1200"/>
        </a:p>
      </dsp:txBody>
      <dsp:txXfrm>
        <a:off x="303580" y="26960"/>
        <a:ext cx="3858159" cy="452844"/>
      </dsp:txXfrm>
    </dsp:sp>
    <dsp:sp modelId="{B53E53D7-8BDD-4EE3-93DE-EEF9F015633E}">
      <dsp:nvSpPr>
        <dsp:cNvPr id="0" name=""/>
        <dsp:cNvSpPr/>
      </dsp:nvSpPr>
      <dsp:spPr>
        <a:xfrm>
          <a:off x="0" y="1024502"/>
          <a:ext cx="558164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8FB05D-9EFC-4675-B589-B1531310EF83}">
      <dsp:nvSpPr>
        <dsp:cNvPr id="0" name=""/>
        <dsp:cNvSpPr/>
      </dsp:nvSpPr>
      <dsp:spPr>
        <a:xfrm>
          <a:off x="279082" y="773582"/>
          <a:ext cx="3907155" cy="50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7681" tIns="0" rIns="14768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2. Fælles adgang til data</a:t>
          </a:r>
          <a:endParaRPr lang="en-US" sz="1700" kern="1200"/>
        </a:p>
      </dsp:txBody>
      <dsp:txXfrm>
        <a:off x="303580" y="798080"/>
        <a:ext cx="3858159" cy="452844"/>
      </dsp:txXfrm>
    </dsp:sp>
    <dsp:sp modelId="{BE7200AC-D2AC-49D0-9C6A-8BCBBA1BC770}">
      <dsp:nvSpPr>
        <dsp:cNvPr id="0" name=""/>
        <dsp:cNvSpPr/>
      </dsp:nvSpPr>
      <dsp:spPr>
        <a:xfrm>
          <a:off x="0" y="1795622"/>
          <a:ext cx="558164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7AB42F-B42E-4E6C-892F-4FA590DEFE24}">
      <dsp:nvSpPr>
        <dsp:cNvPr id="0" name=""/>
        <dsp:cNvSpPr/>
      </dsp:nvSpPr>
      <dsp:spPr>
        <a:xfrm>
          <a:off x="279082" y="1544702"/>
          <a:ext cx="3907155" cy="50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7681" tIns="0" rIns="14768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3. Indbygning af kontrolfunktioner</a:t>
          </a:r>
          <a:endParaRPr lang="en-US" sz="1700" kern="1200"/>
        </a:p>
      </dsp:txBody>
      <dsp:txXfrm>
        <a:off x="303580" y="1569200"/>
        <a:ext cx="3858159" cy="452844"/>
      </dsp:txXfrm>
    </dsp:sp>
    <dsp:sp modelId="{66445B55-7666-4575-AC71-5B29CFD58E5E}">
      <dsp:nvSpPr>
        <dsp:cNvPr id="0" name=""/>
        <dsp:cNvSpPr/>
      </dsp:nvSpPr>
      <dsp:spPr>
        <a:xfrm>
          <a:off x="0" y="2566742"/>
          <a:ext cx="558164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BE77F9-D5A7-483E-831E-704F232D0D0F}">
      <dsp:nvSpPr>
        <dsp:cNvPr id="0" name=""/>
        <dsp:cNvSpPr/>
      </dsp:nvSpPr>
      <dsp:spPr>
        <a:xfrm>
          <a:off x="279082" y="2315822"/>
          <a:ext cx="3907155" cy="50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7681" tIns="0" rIns="14768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4. Indbygning af digitale analyserapporter med kontrolsystem</a:t>
          </a:r>
          <a:endParaRPr lang="en-US" sz="1700" kern="1200"/>
        </a:p>
      </dsp:txBody>
      <dsp:txXfrm>
        <a:off x="303580" y="2340320"/>
        <a:ext cx="3858159" cy="452844"/>
      </dsp:txXfrm>
    </dsp:sp>
    <dsp:sp modelId="{4170BE3E-0E70-4762-B99D-26BA6403A9C9}">
      <dsp:nvSpPr>
        <dsp:cNvPr id="0" name=""/>
        <dsp:cNvSpPr/>
      </dsp:nvSpPr>
      <dsp:spPr>
        <a:xfrm>
          <a:off x="0" y="3337862"/>
          <a:ext cx="558164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05E517-DAE6-4611-B2D0-6F067CF95A29}">
      <dsp:nvSpPr>
        <dsp:cNvPr id="0" name=""/>
        <dsp:cNvSpPr/>
      </dsp:nvSpPr>
      <dsp:spPr>
        <a:xfrm>
          <a:off x="279082" y="3086942"/>
          <a:ext cx="3907155" cy="50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7681" tIns="0" rIns="14768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5. Indbygning af digitale køresedler</a:t>
          </a:r>
          <a:endParaRPr lang="en-US" sz="1700" kern="1200"/>
        </a:p>
      </dsp:txBody>
      <dsp:txXfrm>
        <a:off x="303580" y="3111440"/>
        <a:ext cx="3858159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1F49B-21DB-45E9-AB5F-535FFF0EA8AF}">
      <dsp:nvSpPr>
        <dsp:cNvPr id="0" name=""/>
        <dsp:cNvSpPr/>
      </dsp:nvSpPr>
      <dsp:spPr>
        <a:xfrm>
          <a:off x="1123652" y="3649"/>
          <a:ext cx="2893404" cy="17360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/>
            <a:t>Al jord skal gøres anmeldepligtig</a:t>
          </a:r>
          <a:endParaRPr lang="en-US" sz="2000" kern="1200"/>
        </a:p>
      </dsp:txBody>
      <dsp:txXfrm>
        <a:off x="1123652" y="3649"/>
        <a:ext cx="2893404" cy="1736042"/>
      </dsp:txXfrm>
    </dsp:sp>
    <dsp:sp modelId="{B5BEFF16-FD00-46D9-B239-0460D8E05165}">
      <dsp:nvSpPr>
        <dsp:cNvPr id="0" name=""/>
        <dsp:cNvSpPr/>
      </dsp:nvSpPr>
      <dsp:spPr>
        <a:xfrm>
          <a:off x="4306397" y="3649"/>
          <a:ext cx="2893404" cy="17360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/>
            <a:t>Kommunerne skal have adgang til se hinandens data, så de kan få viden om den jord, der flyttes til modtagesteder i kommunen</a:t>
          </a:r>
          <a:endParaRPr lang="en-US" sz="2000" kern="1200" dirty="0"/>
        </a:p>
      </dsp:txBody>
      <dsp:txXfrm>
        <a:off x="4306397" y="3649"/>
        <a:ext cx="2893404" cy="1736042"/>
      </dsp:txXfrm>
    </dsp:sp>
    <dsp:sp modelId="{F5F2A34B-C8A9-49C4-87E3-D377FBEFD812}">
      <dsp:nvSpPr>
        <dsp:cNvPr id="0" name=""/>
        <dsp:cNvSpPr/>
      </dsp:nvSpPr>
      <dsp:spPr>
        <a:xfrm>
          <a:off x="7489142" y="3649"/>
          <a:ext cx="2893404" cy="17360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/>
            <a:t>Et unikt ID-nummer der følger jordflytningen fra start til slut skal etableres</a:t>
          </a:r>
          <a:endParaRPr lang="en-US" sz="2000" kern="1200" dirty="0"/>
        </a:p>
      </dsp:txBody>
      <dsp:txXfrm>
        <a:off x="7489142" y="3649"/>
        <a:ext cx="2893404" cy="1736042"/>
      </dsp:txXfrm>
    </dsp:sp>
    <dsp:sp modelId="{41B56075-1AE1-49C7-A41E-A350207C1274}">
      <dsp:nvSpPr>
        <dsp:cNvPr id="0" name=""/>
        <dsp:cNvSpPr/>
      </dsp:nvSpPr>
      <dsp:spPr>
        <a:xfrm>
          <a:off x="2715024" y="2029032"/>
          <a:ext cx="2893404" cy="17360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/>
            <a:t>Funktioner, der skal gøre slutmelding fra modtageanlægget retvisende, skal etableres</a:t>
          </a:r>
          <a:endParaRPr lang="en-US" sz="2000" kern="1200" dirty="0"/>
        </a:p>
      </dsp:txBody>
      <dsp:txXfrm>
        <a:off x="2715024" y="2029032"/>
        <a:ext cx="2893404" cy="1736042"/>
      </dsp:txXfrm>
    </dsp:sp>
    <dsp:sp modelId="{7CD26E44-2F2F-4051-8300-B9C45D401704}">
      <dsp:nvSpPr>
        <dsp:cNvPr id="0" name=""/>
        <dsp:cNvSpPr/>
      </dsp:nvSpPr>
      <dsp:spPr>
        <a:xfrm>
          <a:off x="5897770" y="2029032"/>
          <a:ext cx="2893404" cy="17360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/>
            <a:t>Funktioner, der sikrer analyserapporternes ægthed, skal implementeres</a:t>
          </a:r>
          <a:endParaRPr lang="en-US" sz="2000" kern="1200" dirty="0"/>
        </a:p>
      </dsp:txBody>
      <dsp:txXfrm>
        <a:off x="5897770" y="2029032"/>
        <a:ext cx="2893404" cy="1736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255DF-FA80-7846-85A7-BBC2A4F72AF0}" type="datetimeFigureOut">
              <a:rPr lang="en-GB" smtClean="0"/>
              <a:t>12/01/2026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60270-B91B-F943-996A-5642B4602F5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699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A07EBC5-4080-1670-4BA3-EC5161A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344688" cy="638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0283" y="2886513"/>
            <a:ext cx="5476695" cy="1248291"/>
          </a:xfrm>
        </p:spPr>
        <p:txBody>
          <a:bodyPr anchor="ctr"/>
          <a:lstStyle>
            <a:lvl1pPr algn="l">
              <a:lnSpc>
                <a:spcPct val="75000"/>
              </a:lnSpc>
              <a:defRPr sz="5250" cap="all" spc="0" baseline="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to edit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5E279B-52AE-D647-B85A-157AF4C09E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9" y="5827712"/>
            <a:ext cx="5472490" cy="32400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350722-5A38-70CC-6633-DA75790A58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2345" y="6191100"/>
            <a:ext cx="5484634" cy="324000"/>
          </a:xfrm>
          <a:noFill/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redigere teksttypografierne i masteren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41D3CF-A8B4-C9A7-5124-83BBE4C3E7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3455B9-E010-53C8-0D32-5BE419E9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344688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02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 userDrawn="1">
          <p15:clr>
            <a:srgbClr val="646464"/>
          </p15:clr>
        </p15:guide>
        <p15:guide id="10" pos="7680" userDrawn="1">
          <p15:clr>
            <a:srgbClr val="646464"/>
          </p15:clr>
        </p15:guide>
        <p15:guide id="11" pos="217" userDrawn="1">
          <p15:clr>
            <a:srgbClr val="646464"/>
          </p15:clr>
        </p15:guide>
        <p15:guide id="12" pos="7462" userDrawn="1">
          <p15:clr>
            <a:srgbClr val="646464"/>
          </p15:clr>
        </p15:guide>
        <p15:guide id="13" orient="horz" userDrawn="1">
          <p15:clr>
            <a:srgbClr val="646464"/>
          </p15:clr>
        </p15:guide>
        <p15:guide id="14" orient="horz" pos="4320" userDrawn="1">
          <p15:clr>
            <a:srgbClr val="646464"/>
          </p15:clr>
        </p15:guide>
        <p15:guide id="15" orient="horz" pos="217" userDrawn="1">
          <p15:clr>
            <a:srgbClr val="646464"/>
          </p15:clr>
        </p15:guide>
        <p15:guide id="16" orient="horz" pos="4102" userDrawn="1">
          <p15:clr>
            <a:srgbClr val="64646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A66A86-6960-D449-0CEA-AAAE91172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73188"/>
            <a:ext cx="4937125" cy="972000"/>
          </a:xfrm>
        </p:spPr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351FD-FE2D-1BBF-33F0-19340A16F18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2400300"/>
            <a:ext cx="4937716" cy="3766683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" name="Background Picture Placeholder 3">
            <a:extLst>
              <a:ext uri="{FF2B5EF4-FFF2-40B4-BE49-F238E27FC236}">
                <a16:creationId xmlns:a16="http://schemas.microsoft.com/office/drawing/2014/main" id="{FB243136-97D2-C81C-9967-41C7C98C5D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6506C-1FA3-581E-2A5F-206FDE58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670973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80ACBA-0354-0A33-8082-507F09EA02C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0"/>
            <a:ext cx="6096000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378B3444-7F72-C718-8260-6F9A807D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51B6D-B0CF-571D-E97D-015B7EB230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388" y="1373188"/>
            <a:ext cx="4938711" cy="972000"/>
          </a:xfrm>
        </p:spPr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31AEE03-67B8-B072-59BD-B0D4751E0E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0388" y="2400299"/>
            <a:ext cx="4936597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C92578-FCDC-644E-698C-0F6354A37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552ACA-48D1-2743-58A3-A77133354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074559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T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4FABF04-2D7E-AD64-E77B-9209205C45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0" y="1568"/>
            <a:ext cx="12192000" cy="3427432"/>
          </a:xfrm>
        </p:spPr>
        <p:txBody>
          <a:bodyPr bIns="1080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to add picture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0A76C6E-EDE2-7ADB-464E-7A4DE53D1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dirty="0"/>
              <a:t> 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C8041B-1FAD-D976-51C6-5D4C7E931B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726" y="3771900"/>
            <a:ext cx="11506199" cy="9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9CF339-B46A-0FB1-4D72-2FCF8F4CFC4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3895" y="4800600"/>
            <a:ext cx="11505205" cy="13684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7374A-733E-DB31-A2F7-9C1A075C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FA5AF8-33C0-6FE2-1923-0B9E4822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03359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4276A5-6664-5DEF-2698-29B2006E04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030288"/>
            <a:ext cx="12192000" cy="5138737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7D11AD-0601-B1AB-EB3B-DBDCBE197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333ED0-3984-EB0A-B2E4-74FBFDC48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AF6F5B-BCEF-E444-1494-05AEBCD21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347463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C014-6AE0-EDD0-46E5-FDE1863D7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70000"/>
            <a:ext cx="11506199" cy="972000"/>
          </a:xfrm>
        </p:spPr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B4F64D-55F2-3DBF-7C02-51D0FB3CFE0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1208" y="2743199"/>
            <a:ext cx="2626558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E03C895-F592-6079-C327-40AF22DF47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1208" y="4306741"/>
            <a:ext cx="2621067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B10AACC-F196-4206-9CCE-36EE1E03C90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01524" y="2743199"/>
            <a:ext cx="2622947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B5DA6D5B-8FB8-11FA-E25A-0C0CD5DFC0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3589" y="4306741"/>
            <a:ext cx="2617464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BE32184-39D9-F3A4-94C5-9E54320C68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67530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A5F606A-ADB4-B4BE-D52B-826D1402A2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7530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5959FCA-2E16-0878-55BC-75C923A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28798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017D1660-2D73-7333-C756-986852FBD07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30866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137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60F7-3698-BF02-027A-B8691F7F5F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70000"/>
            <a:ext cx="11506199" cy="972000"/>
          </a:xfrm>
        </p:spPr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B4F64D-55F2-3DBF-7C02-51D0FB3CFE0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1208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E03C895-F592-6079-C327-40AF22DF47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1208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C903D41-3A63-4C1C-7220-484463B0213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15103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B6AB55B-6C6F-2BCE-35FD-F6AD9943AC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15103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B10AACC-F196-4206-9CCE-36EE1E03C90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88997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B5DA6D5B-8FB8-11FA-E25A-0C0CD5DFC0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8997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BE32184-39D9-F3A4-94C5-9E54320C68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67530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A5F606A-ADB4-B4BE-D52B-826D1402A2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7530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51B3833-10C6-CAA5-FBA5-5C579BA99F2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241424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6306560-C9B2-B79F-457A-7ACA07085CD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41424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5959FCA-2E16-0878-55BC-75C923A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218106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017D1660-2D73-7333-C756-986852FBD07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18106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5327" y="6407378"/>
            <a:ext cx="643773" cy="107722"/>
          </a:xfrm>
        </p:spPr>
        <p:txBody>
          <a:bodyPr/>
          <a:lstStyle/>
          <a:p>
            <a:fld id="{91D568E7-61F5-D04E-995D-81EF41C01A2A}" type="slidenum">
              <a:rPr lang="da-DK" noProof="0" smtClean="0"/>
              <a:t>‹#›</a:t>
            </a:fld>
            <a:endParaRPr lang="da-DK" noProof="0" dirty="0"/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547566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(x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6167C-9AEC-42D7-1530-33139BDF1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748AD747-8E28-DD10-D5BF-8518E237EC1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4488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to add </a:t>
            </a:r>
            <a:br>
              <a:rPr lang="da-DK" noProof="0" dirty="0"/>
            </a:br>
            <a:r>
              <a:rPr lang="da-DK" noProof="0" dirty="0"/>
              <a:t>Team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2A98D6C-3F04-53AF-C4A8-4501035CF0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294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Name Surname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5A1E741-5224-B294-4BE1-153EF59D5C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293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Add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F83CFA-5F8E-8873-148A-EA3E1F950D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04569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to add </a:t>
            </a:r>
            <a:br>
              <a:rPr lang="da-DK" noProof="0" dirty="0"/>
            </a:br>
            <a:r>
              <a:rPr lang="da-DK" noProof="0" dirty="0"/>
              <a:t>Team 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01FEF4-5426-7BE9-BE5E-346A54B12B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3587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Name Surname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500CAB3-A743-1AF6-CF31-8584B45276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3587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Add text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5962421-E217-70A5-B59F-2BFAB5F7F8C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152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to add </a:t>
            </a:r>
            <a:br>
              <a:rPr lang="da-DK" noProof="0" dirty="0"/>
            </a:br>
            <a:r>
              <a:rPr lang="da-DK" noProof="0" dirty="0"/>
              <a:t>Team Photo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2629CA9-17A9-A638-327E-F18796B3E7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54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Name Surname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8A4AD90-F277-CE0E-89B5-9B0825F62B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054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Add text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292D5CBE-D7EF-F122-2EF9-E16257B7C50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2700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to add </a:t>
            </a:r>
            <a:br>
              <a:rPr lang="da-DK" noProof="0" dirty="0"/>
            </a:br>
            <a:r>
              <a:rPr lang="da-DK" noProof="0" dirty="0"/>
              <a:t>Team Photo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E544C57-B306-D539-2A5F-6743F90FFD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602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Name Surname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CB9643F-9F47-B539-9A15-65A6203627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602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Add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984419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(x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D1C8DD-9AE7-C49F-B4D5-387DD5915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8074" y="2743200"/>
            <a:ext cx="3608911" cy="1444358"/>
          </a:xfrm>
        </p:spPr>
        <p:txBody>
          <a:bodyPr anchor="b"/>
          <a:lstStyle>
            <a:lvl1pPr>
              <a:defRPr/>
            </a:lvl1pPr>
          </a:lstStyle>
          <a:p>
            <a:r>
              <a:rPr lang="da-DK" noProof="0" dirty="0"/>
              <a:t>Name</a:t>
            </a:r>
            <a:br>
              <a:rPr lang="da-DK" noProof="0" dirty="0"/>
            </a:br>
            <a:r>
              <a:rPr lang="da-DK" noProof="0" dirty="0"/>
              <a:t>Surname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1E9CB78D-34B8-45C4-C11C-EAF51C5454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38074" y="4352926"/>
            <a:ext cx="3611026" cy="1851024"/>
          </a:xfrm>
        </p:spPr>
        <p:txBody>
          <a:bodyPr/>
          <a:lstStyle>
            <a:lvl2pPr marL="226800" indent="-226800">
              <a:defRPr/>
            </a:lvl2pPr>
            <a:lvl3pPr marL="453600" indent="-226800">
              <a:defRPr/>
            </a:lvl3pPr>
            <a:lvl4pPr marL="680400" indent="-226800">
              <a:defRPr/>
            </a:lvl4pPr>
            <a:lvl5pPr marL="907200" indent="-226800">
              <a:defRPr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9AD20B-1215-4D52-70E0-79FBD91112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-2112" y="188914"/>
            <a:ext cx="7830861" cy="6669089"/>
          </a:xfrm>
          <a:custGeom>
            <a:avLst/>
            <a:gdLst>
              <a:gd name="connsiteX0" fmla="*/ 3564861 w 7830861"/>
              <a:gd name="connsiteY0" fmla="*/ 0 h 6669089"/>
              <a:gd name="connsiteX1" fmla="*/ 7830861 w 7830861"/>
              <a:gd name="connsiteY1" fmla="*/ 4266000 h 6669089"/>
              <a:gd name="connsiteX2" fmla="*/ 7102295 w 7830861"/>
              <a:gd name="connsiteY2" fmla="*/ 6651162 h 6669089"/>
              <a:gd name="connsiteX3" fmla="*/ 7088889 w 7830861"/>
              <a:gd name="connsiteY3" fmla="*/ 6669089 h 6669089"/>
              <a:gd name="connsiteX4" fmla="*/ 1333500 w 7830861"/>
              <a:gd name="connsiteY4" fmla="*/ 6669089 h 6669089"/>
              <a:gd name="connsiteX5" fmla="*/ 40338 w 7830861"/>
              <a:gd name="connsiteY5" fmla="*/ 6669089 h 6669089"/>
              <a:gd name="connsiteX6" fmla="*/ 0 w 7830861"/>
              <a:gd name="connsiteY6" fmla="*/ 6669089 h 6669089"/>
              <a:gd name="connsiteX7" fmla="*/ 0 w 7830861"/>
              <a:gd name="connsiteY7" fmla="*/ 6608380 h 6669089"/>
              <a:gd name="connsiteX8" fmla="*/ 0 w 7830861"/>
              <a:gd name="connsiteY8" fmla="*/ 5335589 h 6669089"/>
              <a:gd name="connsiteX9" fmla="*/ 0 w 7830861"/>
              <a:gd name="connsiteY9" fmla="*/ 1923620 h 6669089"/>
              <a:gd name="connsiteX10" fmla="*/ 27427 w 7830861"/>
              <a:gd name="connsiteY10" fmla="*/ 1880839 h 6669089"/>
              <a:gd name="connsiteX11" fmla="*/ 3564861 w 7830861"/>
              <a:gd name="connsiteY11" fmla="*/ 0 h 666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61" h="6669089">
                <a:moveTo>
                  <a:pt x="3564861" y="0"/>
                </a:moveTo>
                <a:cubicBezTo>
                  <a:pt x="5920908" y="0"/>
                  <a:pt x="7830861" y="1909953"/>
                  <a:pt x="7830861" y="4266000"/>
                </a:cubicBezTo>
                <a:cubicBezTo>
                  <a:pt x="7830861" y="5149518"/>
                  <a:pt x="7562274" y="5970304"/>
                  <a:pt x="7102295" y="6651162"/>
                </a:cubicBezTo>
                <a:lnTo>
                  <a:pt x="7088889" y="6669089"/>
                </a:lnTo>
                <a:lnTo>
                  <a:pt x="1333500" y="6669089"/>
                </a:lnTo>
                <a:lnTo>
                  <a:pt x="40338" y="6669089"/>
                </a:lnTo>
                <a:lnTo>
                  <a:pt x="0" y="6669089"/>
                </a:lnTo>
                <a:lnTo>
                  <a:pt x="0" y="6608380"/>
                </a:lnTo>
                <a:lnTo>
                  <a:pt x="0" y="5335589"/>
                </a:lnTo>
                <a:lnTo>
                  <a:pt x="0" y="1923620"/>
                </a:lnTo>
                <a:lnTo>
                  <a:pt x="27427" y="1880839"/>
                </a:lnTo>
                <a:cubicBezTo>
                  <a:pt x="794058" y="746076"/>
                  <a:pt x="2092332" y="0"/>
                  <a:pt x="35648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bIns="2700000" anchor="b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2FA173A-5DD3-09E2-673F-94173F0A9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4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jec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>
            <a:extLst>
              <a:ext uri="{FF2B5EF4-FFF2-40B4-BE49-F238E27FC236}">
                <a16:creationId xmlns:a16="http://schemas.microsoft.com/office/drawing/2014/main" id="{284AE56D-313B-F96B-6518-F7ADEC63D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 noProof="0" dirty="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75FDD79E-5158-1071-6B1B-D6A734DBD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rgbClr val="EFF1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AE4EB8-BECF-EBD0-9126-361817EE53B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-1" y="0"/>
            <a:ext cx="6267565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1BC1020-1D61-99ED-B8DC-CD2E66C0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dirty="0"/>
              <a:t>  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31E0CDCA-4D06-B830-F24B-826FF5BAA2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154" y="5847948"/>
            <a:ext cx="3692962" cy="6671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B38B57C-C8CB-F478-E367-7DF8F55C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 noProof="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2D7A19-F103-E7F0-71A1-AE5CDCCC0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 noProof="0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FFF592A-5D48-01A8-3F5E-838FD41069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63586" y="1713053"/>
            <a:ext cx="3935649" cy="3773347"/>
          </a:xfr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217747AB-0152-84D3-BDA3-208107FE7A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0109" y="4969790"/>
            <a:ext cx="3692962" cy="68268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95775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7784C-DEBA-3468-B59B-5DAD73E6AE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030288"/>
            <a:ext cx="3947576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56565E-D28B-6BA5-8D1F-DD8A4381E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1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5C224D8-52CC-92CA-83E8-7FD1E0C473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5777" y="1030288"/>
            <a:ext cx="3600974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C23AFCB-BF0A-06E9-AD94-1AB0286FF4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5777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A86A3-D1F8-CE2E-F4A5-36C59719229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43353" y="1030288"/>
            <a:ext cx="3948646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9E8C645-5B5A-8FDD-A499-22A85E9BCE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33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94907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AAA0281-F474-80E6-3C0C-23138CEDCFC1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7084896" y="32688"/>
            <a:ext cx="4818577" cy="1213666"/>
          </a:xfrm>
        </p:spPr>
        <p:txBody>
          <a:bodyPr wrap="square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  <a:defRPr sz="5250" b="1" cap="all" spc="-75" baseline="0">
                <a:solidFill>
                  <a:schemeClr val="tx1"/>
                </a:solidFill>
              </a:defRPr>
            </a:lvl1pPr>
            <a:lvl2pPr marL="0" indent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250" b="1" cap="all" spc="-75" baseline="0">
                <a:solidFill>
                  <a:schemeClr val="accent1"/>
                </a:solidFill>
              </a:defRPr>
            </a:lvl2pPr>
            <a:lvl3pPr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chemeClr val="bg1"/>
                </a:solidFill>
              </a:defRPr>
            </a:lvl3pPr>
            <a:lvl4pPr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chemeClr val="bg1"/>
                </a:solidFill>
              </a:defRPr>
            </a:lvl4pPr>
            <a:lvl5pPr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Level 1 text</a:t>
            </a:r>
          </a:p>
          <a:p>
            <a:pPr lvl="1"/>
            <a:r>
              <a:rPr lang="da-DK" noProof="0" dirty="0"/>
              <a:t>Level 2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153A70-D027-2663-C177-298A71E6B57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0"/>
            <a:ext cx="6096000" cy="6848416"/>
          </a:xfrm>
        </p:spPr>
        <p:txBody>
          <a:bodyPr bIns="2808000" anchor="b"/>
          <a:lstStyle>
            <a:lvl1pPr algn="ctr">
              <a:defRPr/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5D326B1D-29CB-7092-8DA7-97156A5A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3"/>
            <a:ext cx="1359250" cy="638115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dirty="0"/>
              <a:t> 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0394D99-CBE8-1F34-3C20-31ABE2227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9" y="5827712"/>
            <a:ext cx="5472490" cy="32400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CLICK TO EDIT MASTER TEXT STYLES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B3874C6-B4DF-BE1A-7681-7CD6889A45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2345" y="6192000"/>
            <a:ext cx="5484634" cy="3240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284006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 userDrawn="1">
          <p15:clr>
            <a:srgbClr val="646464"/>
          </p15:clr>
        </p15:guide>
        <p15:guide id="10" pos="7680" userDrawn="1">
          <p15:clr>
            <a:srgbClr val="646464"/>
          </p15:clr>
        </p15:guide>
        <p15:guide id="11" pos="217" userDrawn="1">
          <p15:clr>
            <a:srgbClr val="646464"/>
          </p15:clr>
        </p15:guide>
        <p15:guide id="12" pos="7462" userDrawn="1">
          <p15:clr>
            <a:srgbClr val="646464"/>
          </p15:clr>
        </p15:guide>
        <p15:guide id="13" orient="horz" userDrawn="1">
          <p15:clr>
            <a:srgbClr val="646464"/>
          </p15:clr>
        </p15:guide>
        <p15:guide id="14" orient="horz" pos="4320" userDrawn="1">
          <p15:clr>
            <a:srgbClr val="646464"/>
          </p15:clr>
        </p15:guide>
        <p15:guide id="15" orient="horz" pos="217" userDrawn="1">
          <p15:clr>
            <a:srgbClr val="646464"/>
          </p15:clr>
        </p15:guide>
        <p15:guide id="16" orient="horz" pos="4102" userDrawn="1">
          <p15:clr>
            <a:srgbClr val="64646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C, 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C0DE16D-DC52-A715-4CD1-35A654E06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89138"/>
            <a:ext cx="11506199" cy="972000"/>
          </a:xfrm>
        </p:spPr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6428CDC-BECF-1700-FBD9-E47AAF6194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702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958EC97-F459-CB1F-30D6-AFA60418F2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29004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1649CBD-5A8E-F75F-2515-D628FF754B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702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5838D1A-0376-649E-6951-71776BD9A3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29004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E9694B7-988C-8322-B792-C88E24696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702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106EED9-7707-B2B5-9D90-35A6C3CB80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9004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1DF0891E-4679-7763-96EE-40F0733C21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4188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468DD1D-CC96-EA9D-8593-A5CCB79BCE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8300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F1BBE91-B500-C88A-030A-07C10F026C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4188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8728887-AEF3-A659-B80D-509BBB6E92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8300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0B3DBA4-D1ED-3882-64B5-7E5E4B74ECB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94188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8CAF2DE-513E-2089-A70D-C29B34BB54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8300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818C9C3-7E55-04E0-B509-8FBD49EB9C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2300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FC3638C-643D-E0EA-EA80-B429D1F7838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2845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984B1A0-2F2B-0F3A-447C-C7E6929C4B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42300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31BA69D-AF3C-F86E-D8D8-9AF9DBAA711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845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FDAF4-FD67-5B1E-FDBB-369372944F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42300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F02B847-83B2-C664-EE0A-AF493946A87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2845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" name="Guides">
            <a:extLst>
              <a:ext uri="{FF2B5EF4-FFF2-40B4-BE49-F238E27FC236}">
                <a16:creationId xmlns:a16="http://schemas.microsoft.com/office/drawing/2014/main" id="{C587CF81-528D-2F99-C085-E98AE20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700" noProof="0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64017-289F-ED30-7D75-9F9520F5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B41925-2FD8-BD23-1C7F-66FD22FA8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4" name="Guides">
            <a:extLst>
              <a:ext uri="{FF2B5EF4-FFF2-40B4-BE49-F238E27FC236}">
                <a16:creationId xmlns:a16="http://schemas.microsoft.com/office/drawing/2014/main" id="{49E7643B-1D1A-2DE1-619E-99FEA9492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700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12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37489D-067D-8C7D-7C99-8AC105A17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2400299"/>
            <a:ext cx="11506200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58540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DD57FF-2311-685F-E90F-AE5230D31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B30820-C7F7-14D4-D2E5-1E457033C9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9250" y="2400299"/>
            <a:ext cx="5581650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BF2E606E-B6B3-7C5A-905E-3122B74AF5B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67450" y="2400299"/>
            <a:ext cx="5581650" cy="376872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724722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04780-B4E2-870D-699B-166F11783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8276A0-4AE3-3D53-58E7-A8E5CB46FDE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2899" y="2400299"/>
            <a:ext cx="3605213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7B7F741-53CE-FBAF-E825-D6A8278A519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92600" y="2400299"/>
            <a:ext cx="3605212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05DEABA2-AF10-F11F-FE17-BBEDB4599C3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42299" y="2400299"/>
            <a:ext cx="3605213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‹#›</a:t>
            </a:fld>
            <a:endParaRPr lang="da-DK" noProof="0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765402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FEC153-62BA-F754-A1BC-EFCE43220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0ADA7C-694A-1BDC-6220-3B2E96ED649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4487" y="2400300"/>
            <a:ext cx="2617787" cy="3768724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BA123FA-2A3A-2966-75C1-FAFE59CA58A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3588" y="2400299"/>
            <a:ext cx="2622550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7563498-E7E0-B663-9071-27FF537D39E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65863" y="2400299"/>
            <a:ext cx="2622550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345F21B-27EA-D962-745A-3B27ACA6CB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228138" y="2400299"/>
            <a:ext cx="2618847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‹#›</a:t>
            </a:fld>
            <a:endParaRPr lang="da-DK" noProof="0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16522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C159CA-A262-362C-5775-D3132FB48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884770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oter Only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3E0AF8-59D2-2C86-862E-B9AF1AF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08487F-9641-2D5F-353C-63C5BC99E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16192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520F-ABF1-5D81-DC88-2AD1237A08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1373188"/>
            <a:ext cx="4938714" cy="972000"/>
          </a:xfrm>
        </p:spPr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06D247-071A-FF29-B2CC-938A3C02AF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900" y="2400299"/>
            <a:ext cx="4938714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9730FF5-9B12-5F43-0AB1-DCA73F151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3AC075-B944-2E97-5B26-EFA778BDC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3" name="Background Picture Placeholder 9">
            <a:extLst>
              <a:ext uri="{FF2B5EF4-FFF2-40B4-BE49-F238E27FC236}">
                <a16:creationId xmlns:a16="http://schemas.microsoft.com/office/drawing/2014/main" id="{FB243136-97D2-C81C-9967-41C7C98C5D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836005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4D0307-F00F-96B4-DC1E-3F6CDF8EDDC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0"/>
            <a:ext cx="6096000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C7559A99-82FC-2B0D-F713-B3FD2807B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dirty="0"/>
              <a:t>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B5DFB9-3CE6-C688-67D9-9FFDBE294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388" y="1373188"/>
            <a:ext cx="4938711" cy="972000"/>
          </a:xfrm>
        </p:spPr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31AEE03-67B8-B072-59BD-B0D4751E0E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0388" y="2400299"/>
            <a:ext cx="4936597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C92578-FCDC-644E-698C-0F6354A37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552ACA-48D1-2743-58A3-A77133354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847205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Top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4FABF04-2D7E-AD64-E77B-9209205C45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0" y="1568"/>
            <a:ext cx="12192000" cy="3427432"/>
          </a:xfrm>
        </p:spPr>
        <p:txBody>
          <a:bodyPr bIns="1080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to add picture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0A76C6E-EDE2-7ADB-464E-7A4DE53D1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dirty="0"/>
              <a:t> 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C8041B-1FAD-D976-51C6-5D4C7E931B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726" y="3771900"/>
            <a:ext cx="11506199" cy="9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9CF339-B46A-0FB1-4D72-2FCF8F4CFC4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3895" y="4800600"/>
            <a:ext cx="11505205" cy="13684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7374A-733E-DB31-A2F7-9C1A075C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FA5AF8-33C0-6FE2-1923-0B9E4822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857470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1D90-A999-D188-A423-B12F82BA1A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033" y="5304871"/>
            <a:ext cx="5278067" cy="1360448"/>
          </a:xfrm>
        </p:spPr>
        <p:txBody>
          <a:bodyPr anchor="b"/>
          <a:lstStyle>
            <a:lvl1pPr algn="l">
              <a:lnSpc>
                <a:spcPct val="75000"/>
              </a:lnSpc>
              <a:defRPr sz="5250" cap="all" spc="-100" baseline="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to edit title style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C9BF52A-CAAF-62EA-793E-4EA85C1185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8686" y="5989770"/>
            <a:ext cx="5915281" cy="32400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CLICK TO EDIT MASTER TEXT STYLES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4397874-CDEC-7422-4467-1354261233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4550" y="6353370"/>
            <a:ext cx="5915280" cy="3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redigere teksttypografierne i masteren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862A65D-63FF-685F-9C11-BC5B4ACB9A6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0"/>
            <a:ext cx="12192000" cy="5145437"/>
          </a:xfrm>
        </p:spPr>
        <p:txBody>
          <a:bodyPr tIns="2088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7369B37E-4659-11AD-13B0-0E2057CFC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3"/>
            <a:ext cx="1359250" cy="6381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28555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 userDrawn="1">
          <p15:clr>
            <a:srgbClr val="646464"/>
          </p15:clr>
        </p15:guide>
        <p15:guide id="10" pos="7680" userDrawn="1">
          <p15:clr>
            <a:srgbClr val="646464"/>
          </p15:clr>
        </p15:guide>
        <p15:guide id="11" pos="217" userDrawn="1">
          <p15:clr>
            <a:srgbClr val="646464"/>
          </p15:clr>
        </p15:guide>
        <p15:guide id="12" pos="7462" userDrawn="1">
          <p15:clr>
            <a:srgbClr val="646464"/>
          </p15:clr>
        </p15:guide>
        <p15:guide id="13" orient="horz" userDrawn="1">
          <p15:clr>
            <a:srgbClr val="646464"/>
          </p15:clr>
        </p15:guide>
        <p15:guide id="14" orient="horz" pos="4320" userDrawn="1">
          <p15:clr>
            <a:srgbClr val="646464"/>
          </p15:clr>
        </p15:guide>
        <p15:guide id="15" orient="horz" pos="217" userDrawn="1">
          <p15:clr>
            <a:srgbClr val="646464"/>
          </p15:clr>
        </p15:guide>
        <p15:guide id="16" orient="horz" pos="4102" userDrawn="1">
          <p15:clr>
            <a:srgbClr val="64646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4276A5-6664-5DEF-2698-29B2006E04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030288"/>
            <a:ext cx="12192000" cy="5138737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7D11AD-0601-B1AB-EB3B-DBDCBE197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333ED0-3984-EB0A-B2E4-74FBFDC48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AF6F5B-BCEF-E444-1494-05AEBCD21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317071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and Tex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C5F49D-D6B1-2C44-FFE2-B59EF58C5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900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A5F104-EE99-E3EC-5FEC-3194530E5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900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E9BE50-EE89-A3B7-F2BD-874D54C6E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3CC743F-68BA-BA49-8928-03F6AE35924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1208" y="2743199"/>
            <a:ext cx="2626558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968A390-5533-673F-1F94-7B3065F66A2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1208" y="4306741"/>
            <a:ext cx="2621067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C7A74BE-EA09-76DB-772E-89297094C92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01524" y="2743199"/>
            <a:ext cx="2622947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06DCD62A-858B-205C-659B-1A354C7D59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3589" y="4306741"/>
            <a:ext cx="2617464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5B6B0D8-D225-B9AB-22CD-8D1BAC91DEF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67530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22CBA33F-9782-D852-2922-FE924336716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7530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D63D0A73-341D-82DB-9D75-BFE2CC59416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28798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FC71831C-1615-BDEB-8929-BF98EAB101A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32900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C9E96-E014-25E4-5F68-75B6CBBCE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2DA4E-5B1E-88F5-8C50-F548F136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519411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x Image and Tex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A036F4-81C1-DCB9-059C-490B1CF77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900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A5F104-EE99-E3EC-5FEC-3194530E5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900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E9BE50-EE89-A3B7-F2BD-874D54C6E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F17DA518-D8D9-3A2D-61CD-CEFC8FD3A4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1208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18A72B3-A2C9-855F-0079-4A0FB89E27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15103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A287A59F-49B2-5957-B2BA-F61AE8E5EBC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88997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820D4450-CA00-26AC-F96A-96A51E63CE3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67530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4BD9CCF-6609-C397-D47F-EE15ECBE774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241424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E7B8CCD2-1F75-9A03-7BAE-294A90EA336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218106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264264D8-1BB0-4326-EA82-E920C3C15C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1208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7C646EA0-0E9E-905B-3261-D517DC23DC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15103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294F290F-24D7-5927-C1DA-F8D6EDD485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8997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39070EE3-8198-2F66-693D-1E4585C7A5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7530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61BE88D1-8E21-C871-BF40-A8296F9525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41424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BBB7FE5-B8EC-98C6-9BB0-F7AAB8F06E0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18106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F963EC51-E241-1517-4C20-8FC43877F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8A10C53C-F074-C81F-696D-64E33F2E1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FA9D1699-B8AA-370A-1D92-FD784EC64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17EA5F-CE77-CEF0-59DE-023DB74C5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21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AFAFAF"/>
          </p15:clr>
        </p15:guide>
        <p15:guide id="49" pos="7680" userDrawn="1">
          <p15:clr>
            <a:srgbClr val="AFAFAF"/>
          </p15:clr>
        </p15:guide>
        <p15:guide id="50" pos="217" userDrawn="1">
          <p15:clr>
            <a:srgbClr val="AFAFAF"/>
          </p15:clr>
        </p15:guide>
        <p15:guide id="51" pos="621" userDrawn="1">
          <p15:clr>
            <a:srgbClr val="AFAFAF"/>
          </p15:clr>
        </p15:guide>
        <p15:guide id="52" pos="839" userDrawn="1">
          <p15:clr>
            <a:srgbClr val="AFAFAF"/>
          </p15:clr>
        </p15:guide>
        <p15:guide id="53" pos="1243" userDrawn="1">
          <p15:clr>
            <a:srgbClr val="AFAFAF"/>
          </p15:clr>
        </p15:guide>
        <p15:guide id="54" pos="1461" userDrawn="1">
          <p15:clr>
            <a:srgbClr val="AFAFAF"/>
          </p15:clr>
        </p15:guide>
        <p15:guide id="55" pos="1865" userDrawn="1">
          <p15:clr>
            <a:srgbClr val="AFAFAF"/>
          </p15:clr>
        </p15:guide>
        <p15:guide id="56" pos="2083" userDrawn="1">
          <p15:clr>
            <a:srgbClr val="AFAFAF"/>
          </p15:clr>
        </p15:guide>
        <p15:guide id="57" pos="2487" userDrawn="1">
          <p15:clr>
            <a:srgbClr val="AFAFAF"/>
          </p15:clr>
        </p15:guide>
        <p15:guide id="58" pos="2705" userDrawn="1">
          <p15:clr>
            <a:srgbClr val="AFAFAF"/>
          </p15:clr>
        </p15:guide>
        <p15:guide id="59" pos="3109" userDrawn="1">
          <p15:clr>
            <a:srgbClr val="AFAFAF"/>
          </p15:clr>
        </p15:guide>
        <p15:guide id="60" pos="3326" userDrawn="1">
          <p15:clr>
            <a:srgbClr val="AFAFAF"/>
          </p15:clr>
        </p15:guide>
        <p15:guide id="61" pos="3731" userDrawn="1">
          <p15:clr>
            <a:srgbClr val="AFAFAF"/>
          </p15:clr>
        </p15:guide>
        <p15:guide id="62" pos="3948" userDrawn="1">
          <p15:clr>
            <a:srgbClr val="AFAFAF"/>
          </p15:clr>
        </p15:guide>
        <p15:guide id="63" pos="4353" userDrawn="1">
          <p15:clr>
            <a:srgbClr val="AFAFAF"/>
          </p15:clr>
        </p15:guide>
        <p15:guide id="64" pos="4570" userDrawn="1">
          <p15:clr>
            <a:srgbClr val="AFAFAF"/>
          </p15:clr>
        </p15:guide>
        <p15:guide id="65" pos="4974" userDrawn="1">
          <p15:clr>
            <a:srgbClr val="AFAFAF"/>
          </p15:clr>
        </p15:guide>
        <p15:guide id="66" pos="5192" userDrawn="1">
          <p15:clr>
            <a:srgbClr val="AFAFAF"/>
          </p15:clr>
        </p15:guide>
        <p15:guide id="67" pos="5596" userDrawn="1">
          <p15:clr>
            <a:srgbClr val="AFAFAF"/>
          </p15:clr>
        </p15:guide>
        <p15:guide id="68" pos="5814" userDrawn="1">
          <p15:clr>
            <a:srgbClr val="AFAFAF"/>
          </p15:clr>
        </p15:guide>
        <p15:guide id="69" pos="6218" userDrawn="1">
          <p15:clr>
            <a:srgbClr val="AFAFAF"/>
          </p15:clr>
        </p15:guide>
        <p15:guide id="70" pos="6436" userDrawn="1">
          <p15:clr>
            <a:srgbClr val="AFAFAF"/>
          </p15:clr>
        </p15:guide>
        <p15:guide id="71" pos="6840" userDrawn="1">
          <p15:clr>
            <a:srgbClr val="AFAFAF"/>
          </p15:clr>
        </p15:guide>
        <p15:guide id="72" pos="7058" userDrawn="1">
          <p15:clr>
            <a:srgbClr val="AFAFAF"/>
          </p15:clr>
        </p15:guide>
        <p15:guide id="73" pos="7462" userDrawn="1">
          <p15:clr>
            <a:srgbClr val="AFAFAF"/>
          </p15:clr>
        </p15:guide>
        <p15:guide id="74" orient="horz" userDrawn="1">
          <p15:clr>
            <a:srgbClr val="AFAFAF"/>
          </p15:clr>
        </p15:guide>
        <p15:guide id="75" orient="horz" pos="4320" userDrawn="1">
          <p15:clr>
            <a:srgbClr val="AFAFAF"/>
          </p15:clr>
        </p15:guide>
        <p15:guide id="76" orient="horz" pos="217" userDrawn="1">
          <p15:clr>
            <a:srgbClr val="AFAFAF"/>
          </p15:clr>
        </p15:guide>
        <p15:guide id="77" orient="horz" pos="433" userDrawn="1">
          <p15:clr>
            <a:srgbClr val="AFAFAF"/>
          </p15:clr>
        </p15:guide>
        <p15:guide id="78" orient="horz" pos="649" userDrawn="1">
          <p15:clr>
            <a:srgbClr val="AFAFAF"/>
          </p15:clr>
        </p15:guide>
        <p15:guide id="79" orient="horz" pos="865" userDrawn="1">
          <p15:clr>
            <a:srgbClr val="AFAFAF"/>
          </p15:clr>
        </p15:guide>
        <p15:guide id="80" orient="horz" pos="1080" userDrawn="1">
          <p15:clr>
            <a:srgbClr val="AFAFAF"/>
          </p15:clr>
        </p15:guide>
        <p15:guide id="81" orient="horz" pos="1296" userDrawn="1">
          <p15:clr>
            <a:srgbClr val="AFAFAF"/>
          </p15:clr>
        </p15:guide>
        <p15:guide id="82" orient="horz" pos="1512" userDrawn="1">
          <p15:clr>
            <a:srgbClr val="AFAFAF"/>
          </p15:clr>
        </p15:guide>
        <p15:guide id="83" orient="horz" pos="1728" userDrawn="1">
          <p15:clr>
            <a:srgbClr val="AFAFAF"/>
          </p15:clr>
        </p15:guide>
        <p15:guide id="84" orient="horz" pos="1944" userDrawn="1">
          <p15:clr>
            <a:srgbClr val="AFAFAF"/>
          </p15:clr>
        </p15:guide>
        <p15:guide id="85" orient="horz" pos="2160" userDrawn="1">
          <p15:clr>
            <a:srgbClr val="AFAFAF"/>
          </p15:clr>
        </p15:guide>
        <p15:guide id="86" orient="horz" pos="2375" userDrawn="1">
          <p15:clr>
            <a:srgbClr val="AFAFAF"/>
          </p15:clr>
        </p15:guide>
        <p15:guide id="87" orient="horz" pos="2591" userDrawn="1">
          <p15:clr>
            <a:srgbClr val="AFAFAF"/>
          </p15:clr>
        </p15:guide>
        <p15:guide id="88" orient="horz" pos="2807" userDrawn="1">
          <p15:clr>
            <a:srgbClr val="AFAFAF"/>
          </p15:clr>
        </p15:guide>
        <p15:guide id="89" orient="horz" pos="3023" userDrawn="1">
          <p15:clr>
            <a:srgbClr val="AFAFAF"/>
          </p15:clr>
        </p15:guide>
        <p15:guide id="90" orient="horz" pos="3239" userDrawn="1">
          <p15:clr>
            <a:srgbClr val="AFAFAF"/>
          </p15:clr>
        </p15:guide>
        <p15:guide id="91" orient="horz" pos="3454" userDrawn="1">
          <p15:clr>
            <a:srgbClr val="AFAFAF"/>
          </p15:clr>
        </p15:guide>
        <p15:guide id="92" orient="horz" pos="3670" userDrawn="1">
          <p15:clr>
            <a:srgbClr val="AFAFAF"/>
          </p15:clr>
        </p15:guide>
        <p15:guide id="93" orient="horz" pos="3886" userDrawn="1">
          <p15:clr>
            <a:srgbClr val="AFAFAF"/>
          </p15:clr>
        </p15:guide>
        <p15:guide id="94" orient="horz" pos="4102" userDrawn="1">
          <p15:clr>
            <a:srgbClr val="AFAFA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(x4)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6167C-9AEC-42D7-1530-33139BDF1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748AD747-8E28-DD10-D5BF-8518E237EC1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4488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to add </a:t>
            </a:r>
            <a:br>
              <a:rPr lang="da-DK" noProof="0" dirty="0"/>
            </a:br>
            <a:r>
              <a:rPr lang="da-DK" noProof="0" dirty="0"/>
              <a:t>Team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2A98D6C-3F04-53AF-C4A8-4501035CF0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294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Name Surname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5A1E741-5224-B294-4BE1-153EF59D5C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293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Add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F83CFA-5F8E-8873-148A-EA3E1F950D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04569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to add </a:t>
            </a:r>
            <a:br>
              <a:rPr lang="da-DK" noProof="0" dirty="0"/>
            </a:br>
            <a:r>
              <a:rPr lang="da-DK" noProof="0" dirty="0"/>
              <a:t>Team 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01FEF4-5426-7BE9-BE5E-346A54B12B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3587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Name Surname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500CAB3-A743-1AF6-CF31-8584B45276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3587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Add text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5962421-E217-70A5-B59F-2BFAB5F7F8C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152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to add </a:t>
            </a:r>
            <a:br>
              <a:rPr lang="da-DK" noProof="0" dirty="0"/>
            </a:br>
            <a:r>
              <a:rPr lang="da-DK" noProof="0" dirty="0"/>
              <a:t>Team Photo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2629CA9-17A9-A638-327E-F18796B3E7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54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Name Surname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8A4AD90-F277-CE0E-89B5-9B0825F62B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054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Add text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292D5CBE-D7EF-F122-2EF9-E16257B7C50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2700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to add </a:t>
            </a:r>
            <a:br>
              <a:rPr lang="da-DK" noProof="0" dirty="0"/>
            </a:br>
            <a:r>
              <a:rPr lang="da-DK" noProof="0" dirty="0"/>
              <a:t>Team Photo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E544C57-B306-D539-2A5F-6743F90FFD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602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Name Surname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CB9643F-9F47-B539-9A15-65A6203627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602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da-DK" noProof="0" dirty="0"/>
              <a:t>Add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968233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(x1)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D1C8DD-9AE7-C49F-B4D5-387DD5915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8074" y="2743200"/>
            <a:ext cx="3608911" cy="1444358"/>
          </a:xfrm>
        </p:spPr>
        <p:txBody>
          <a:bodyPr anchor="b"/>
          <a:lstStyle>
            <a:lvl1pPr>
              <a:defRPr/>
            </a:lvl1pPr>
          </a:lstStyle>
          <a:p>
            <a:r>
              <a:rPr lang="da-DK" noProof="0" dirty="0"/>
              <a:t>Name</a:t>
            </a:r>
            <a:br>
              <a:rPr lang="da-DK" noProof="0" dirty="0"/>
            </a:br>
            <a:r>
              <a:rPr lang="da-DK" noProof="0" dirty="0"/>
              <a:t>Surname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1E9CB78D-34B8-45C4-C11C-EAF51C5454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38074" y="4352926"/>
            <a:ext cx="3611026" cy="1851024"/>
          </a:xfrm>
        </p:spPr>
        <p:txBody>
          <a:bodyPr/>
          <a:lstStyle>
            <a:lvl2pPr marL="226800" indent="-226800">
              <a:defRPr/>
            </a:lvl2pPr>
            <a:lvl3pPr marL="453600" indent="-226800">
              <a:defRPr/>
            </a:lvl3pPr>
            <a:lvl4pPr marL="680400" indent="-226800">
              <a:defRPr/>
            </a:lvl4pPr>
            <a:lvl5pPr marL="907200" indent="-226800">
              <a:defRPr/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7E10496-8AE9-D36E-3261-8D3111D31C2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-2112" y="188914"/>
            <a:ext cx="7830861" cy="6669089"/>
          </a:xfrm>
          <a:custGeom>
            <a:avLst/>
            <a:gdLst>
              <a:gd name="connsiteX0" fmla="*/ 3564861 w 7830861"/>
              <a:gd name="connsiteY0" fmla="*/ 0 h 6669089"/>
              <a:gd name="connsiteX1" fmla="*/ 7830861 w 7830861"/>
              <a:gd name="connsiteY1" fmla="*/ 4266000 h 6669089"/>
              <a:gd name="connsiteX2" fmla="*/ 7102295 w 7830861"/>
              <a:gd name="connsiteY2" fmla="*/ 6651162 h 6669089"/>
              <a:gd name="connsiteX3" fmla="*/ 7088889 w 7830861"/>
              <a:gd name="connsiteY3" fmla="*/ 6669089 h 6669089"/>
              <a:gd name="connsiteX4" fmla="*/ 1333500 w 7830861"/>
              <a:gd name="connsiteY4" fmla="*/ 6669089 h 6669089"/>
              <a:gd name="connsiteX5" fmla="*/ 40338 w 7830861"/>
              <a:gd name="connsiteY5" fmla="*/ 6669089 h 6669089"/>
              <a:gd name="connsiteX6" fmla="*/ 0 w 7830861"/>
              <a:gd name="connsiteY6" fmla="*/ 6669089 h 6669089"/>
              <a:gd name="connsiteX7" fmla="*/ 0 w 7830861"/>
              <a:gd name="connsiteY7" fmla="*/ 6608380 h 6669089"/>
              <a:gd name="connsiteX8" fmla="*/ 0 w 7830861"/>
              <a:gd name="connsiteY8" fmla="*/ 5335589 h 6669089"/>
              <a:gd name="connsiteX9" fmla="*/ 0 w 7830861"/>
              <a:gd name="connsiteY9" fmla="*/ 1923620 h 6669089"/>
              <a:gd name="connsiteX10" fmla="*/ 27427 w 7830861"/>
              <a:gd name="connsiteY10" fmla="*/ 1880839 h 6669089"/>
              <a:gd name="connsiteX11" fmla="*/ 3564861 w 7830861"/>
              <a:gd name="connsiteY11" fmla="*/ 0 h 666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61" h="6669089">
                <a:moveTo>
                  <a:pt x="3564861" y="0"/>
                </a:moveTo>
                <a:cubicBezTo>
                  <a:pt x="5920908" y="0"/>
                  <a:pt x="7830861" y="1909953"/>
                  <a:pt x="7830861" y="4266000"/>
                </a:cubicBezTo>
                <a:cubicBezTo>
                  <a:pt x="7830861" y="5149518"/>
                  <a:pt x="7562274" y="5970304"/>
                  <a:pt x="7102295" y="6651162"/>
                </a:cubicBezTo>
                <a:lnTo>
                  <a:pt x="7088889" y="6669089"/>
                </a:lnTo>
                <a:lnTo>
                  <a:pt x="1333500" y="6669089"/>
                </a:lnTo>
                <a:lnTo>
                  <a:pt x="40338" y="6669089"/>
                </a:lnTo>
                <a:lnTo>
                  <a:pt x="0" y="6669089"/>
                </a:lnTo>
                <a:lnTo>
                  <a:pt x="0" y="6608380"/>
                </a:lnTo>
                <a:lnTo>
                  <a:pt x="0" y="5335589"/>
                </a:lnTo>
                <a:lnTo>
                  <a:pt x="0" y="1923620"/>
                </a:lnTo>
                <a:lnTo>
                  <a:pt x="27427" y="1880839"/>
                </a:lnTo>
                <a:cubicBezTo>
                  <a:pt x="794058" y="746076"/>
                  <a:pt x="2092332" y="0"/>
                  <a:pt x="35648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bIns="2700000" anchor="b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C925B6C-4994-825C-DE4D-38310CF44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62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6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ject 1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AE4EB8-BECF-EBD0-9126-361817EE53B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-1" y="0"/>
            <a:ext cx="6267565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1BC1020-1D61-99ED-B8DC-CD2E66C0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dirty="0"/>
              <a:t>  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31E0CDCA-4D06-B830-F24B-826FF5BAA2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154" y="5847948"/>
            <a:ext cx="3692962" cy="6671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B38B57C-C8CB-F478-E367-7DF8F55C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 noProof="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2D7A19-F103-E7F0-71A1-AE5CDCCC0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rgbClr val="EFF1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 noProof="0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FFF592A-5D48-01A8-3F5E-838FD41069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63586" y="1713053"/>
            <a:ext cx="3935649" cy="3773347"/>
          </a:xfr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217747AB-0152-84D3-BDA3-208107FE7A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0109" y="4969790"/>
            <a:ext cx="3692962" cy="68268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" name="Freeform 26">
            <a:extLst>
              <a:ext uri="{FF2B5EF4-FFF2-40B4-BE49-F238E27FC236}">
                <a16:creationId xmlns:a16="http://schemas.microsoft.com/office/drawing/2014/main" id="{284AE56D-313B-F96B-6518-F7ADEC63D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 noProof="0" dirty="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75FDD79E-5158-1071-6B1B-D6A734DBD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rgbClr val="EFF1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900" noProof="0" dirty="0"/>
          </a:p>
        </p:txBody>
      </p:sp>
    </p:spTree>
    <p:extLst>
      <p:ext uri="{BB962C8B-B14F-4D97-AF65-F5344CB8AC3E}">
        <p14:creationId xmlns:p14="http://schemas.microsoft.com/office/powerpoint/2010/main" val="3025875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2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7784C-DEBA-3468-B59B-5DAD73E6AE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030288"/>
            <a:ext cx="3947576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56565E-D28B-6BA5-8D1F-DD8A4381E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1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5C224D8-52CC-92CA-83E8-7FD1E0C473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4187" y="1030288"/>
            <a:ext cx="3602563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C23AFCB-BF0A-06E9-AD94-1AB0286FF4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5777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A86A3-D1F8-CE2E-F4A5-36C59719229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42300" y="1030288"/>
            <a:ext cx="3949699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9E8C645-5B5A-8FDD-A499-22A85E9BCE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33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562164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C, Agenda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C0DE16D-DC52-A715-4CD1-35A654E06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70000"/>
            <a:ext cx="11506199" cy="972000"/>
          </a:xfrm>
        </p:spPr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6428CDC-BECF-1700-FBD9-E47AAF6194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88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958EC97-F459-CB1F-30D6-AFA60418F2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29004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1649CBD-5A8E-F75F-2515-D628FF754B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488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5838D1A-0376-649E-6951-71776BD9A3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29004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E9694B7-988C-8322-B792-C88E24696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4488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106EED9-7707-B2B5-9D90-35A6C3CB80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9004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1DF0891E-4679-7763-96EE-40F0733C21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8486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468DD1D-CC96-EA9D-8593-A5CCB79BCE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8300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F1BBE91-B500-C88A-030A-07C10F026C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8486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8728887-AEF3-A659-B80D-509BBB6E92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8300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0B3DBA4-D1ED-3882-64B5-7E5E4B74ECB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98486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8CAF2DE-513E-2089-A70D-C29B34BB54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8300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818C9C3-7E55-04E0-B509-8FBD49EB9C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3936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FC3638C-643D-E0EA-EA80-B429D1F7838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2845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984B1A0-2F2B-0F3A-447C-C7E6929C4B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43936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31BA69D-AF3C-F86E-D8D8-9AF9DBAA711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845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FDAF4-FD67-5B1E-FDBB-369372944F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43936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00</a:t>
            </a:r>
          </a:p>
          <a:p>
            <a:pPr lvl="1"/>
            <a:endParaRPr lang="da-DK" noProof="0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F02B847-83B2-C664-EE0A-AF493946A87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2845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" name="Guides">
            <a:extLst>
              <a:ext uri="{FF2B5EF4-FFF2-40B4-BE49-F238E27FC236}">
                <a16:creationId xmlns:a16="http://schemas.microsoft.com/office/drawing/2014/main" id="{C587CF81-528D-2F99-C085-E98AE20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700" noProof="0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64017-289F-ED30-7D75-9F9520F5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B41925-2FD8-BD23-1C7F-66FD22FA8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4" name="Guides">
            <a:extLst>
              <a:ext uri="{FF2B5EF4-FFF2-40B4-BE49-F238E27FC236}">
                <a16:creationId xmlns:a16="http://schemas.microsoft.com/office/drawing/2014/main" id="{464BE03C-3E4A-DD40-5848-0A2EF504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700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61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4CBC2F-A414-4B5F-54E9-D2466314B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5604" y="0"/>
            <a:ext cx="60963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900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0313EC-A53D-7D44-D5C1-2DBD631FA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73188"/>
            <a:ext cx="5568949" cy="972000"/>
          </a:xfrm>
        </p:spPr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2400299"/>
            <a:ext cx="5581650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C7740FC-52BA-B14F-A10F-3514CCF5128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61100" y="2400300"/>
            <a:ext cx="5581650" cy="3768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7A9546-EE36-A217-2C28-76FB5FA4D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5604" y="0"/>
            <a:ext cx="60963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900" noProof="0" dirty="0"/>
          </a:p>
        </p:txBody>
      </p:sp>
    </p:spTree>
    <p:extLst>
      <p:ext uri="{BB962C8B-B14F-4D97-AF65-F5344CB8AC3E}">
        <p14:creationId xmlns:p14="http://schemas.microsoft.com/office/powerpoint/2010/main" val="2512344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160CEFA-1224-0A33-3297-149A3EF4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879" y="0"/>
            <a:ext cx="10042121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5EFCED-F030-8D48-F94E-5D083B514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1714500"/>
            <a:ext cx="6567488" cy="972000"/>
          </a:xfrm>
        </p:spPr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2743200"/>
            <a:ext cx="6567488" cy="34258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3DBE6E9-89CB-FE8C-9CE4-A0F5DC349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879" y="0"/>
            <a:ext cx="10042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9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6544-3139-DD05-E217-DF86B51D93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2400300"/>
            <a:ext cx="11506200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62231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B6E1C04-2CBA-63B2-9544-5DF9DD17D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2D600C-D2E5-8336-F058-DF5E43A81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2400299"/>
            <a:ext cx="5581650" cy="3768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C7740FC-52BA-B14F-A10F-3514CCF5128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61100" y="2400299"/>
            <a:ext cx="5581650" cy="3768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5527E6-00CA-D85C-AC9D-ED267B41A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40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Picture Placeholder 9">
            <a:extLst>
              <a:ext uri="{FF2B5EF4-FFF2-40B4-BE49-F238E27FC236}">
                <a16:creationId xmlns:a16="http://schemas.microsoft.com/office/drawing/2014/main" id="{32CED102-391F-C18F-B866-F380586C1E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73183" y="652464"/>
            <a:ext cx="8245635" cy="5551486"/>
          </a:xfrm>
          <a:noFill/>
        </p:spPr>
        <p:txBody>
          <a:bodyPr bIns="1296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1A3D0-DF1C-BE39-1971-7A7206758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535" y="2899861"/>
            <a:ext cx="11986930" cy="1493230"/>
          </a:xfrm>
        </p:spPr>
        <p:txBody>
          <a:bodyPr anchor="ctr">
            <a:normAutofit/>
          </a:bodyPr>
          <a:lstStyle>
            <a:lvl1pPr algn="ctr">
              <a:lnSpc>
                <a:spcPct val="75000"/>
              </a:lnSpc>
              <a:defRPr sz="9500" cap="all" spc="-200" baseline="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E23171-B989-D4A0-B1B5-18D127AC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C353BD-CC69-6632-B411-4FC1E14B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35D256D3-13B9-7B74-9370-9E7942B02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2416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A3D0-DF1C-BE39-1971-7A7206758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88" y="1577975"/>
            <a:ext cx="5578476" cy="4008438"/>
          </a:xfrm>
        </p:spPr>
        <p:txBody>
          <a:bodyPr anchor="ctr">
            <a:normAutofit/>
          </a:bodyPr>
          <a:lstStyle>
            <a:lvl1pPr algn="l">
              <a:lnSpc>
                <a:spcPct val="75000"/>
              </a:lnSpc>
              <a:defRPr sz="9600" cap="all" spc="-200" baseline="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Click title</a:t>
            </a:r>
          </a:p>
        </p:txBody>
      </p:sp>
      <p:sp>
        <p:nvSpPr>
          <p:cNvPr id="3" name="Background Picture Placeholder 9">
            <a:extLst>
              <a:ext uri="{FF2B5EF4-FFF2-40B4-BE49-F238E27FC236}">
                <a16:creationId xmlns:a16="http://schemas.microsoft.com/office/drawing/2014/main" id="{32CED102-391F-C18F-B866-F380586C1E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bIns="1296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E23171-B989-D4A0-B1B5-18D127AC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C353BD-CC69-6632-B411-4FC1E14B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0C20D14-B3C8-F8DE-86B3-3769E609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06501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37489D-067D-8C7D-7C99-8AC105A17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2400300"/>
            <a:ext cx="5581650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C7740FC-52BA-B14F-A10F-3514CCF5128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73800" y="2400300"/>
            <a:ext cx="5581650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16680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84F25-0FBF-5253-9EF5-985C017AE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8276A0-4AE3-3D53-58E7-A8E5CB46FDE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2900" y="2400300"/>
            <a:ext cx="3605213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7B7F741-53CE-FBAF-E825-D6A8278A519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92600" y="2400300"/>
            <a:ext cx="3605212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05DEABA2-AF10-F11F-FE17-BBEDB4599C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42300" y="2400300"/>
            <a:ext cx="3605213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5327" y="6420078"/>
            <a:ext cx="643773" cy="107722"/>
          </a:xfrm>
        </p:spPr>
        <p:txBody>
          <a:bodyPr/>
          <a:lstStyle/>
          <a:p>
            <a:fld id="{91D568E7-61F5-D04E-995D-81EF41C01A2A}" type="slidenum">
              <a:rPr lang="da-DK" noProof="0" smtClean="0"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105446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19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FEC153-62BA-F754-A1BC-EFCE43220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0ADA7C-694A-1BDC-6220-3B2E96ED649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2900" y="2400300"/>
            <a:ext cx="2617787" cy="3768724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BA123FA-2A3A-2966-75C1-FAFE59CA58A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2400299"/>
            <a:ext cx="2622550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7563498-E7E0-B663-9071-27FF537D39E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3800" y="2400299"/>
            <a:ext cx="2622550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345F21B-27EA-D962-745A-3B27ACA6CB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230253" y="2400299"/>
            <a:ext cx="2618847" cy="3768725"/>
          </a:xfrm>
        </p:spPr>
        <p:txBody>
          <a:bodyPr/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‹#›</a:t>
            </a:fld>
            <a:endParaRPr lang="da-DK" noProof="0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089188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ti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671648-2F46-25C5-D69B-9FE9BDF56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‹#›</a:t>
            </a:fld>
            <a:endParaRPr lang="da-DK" noProof="0" dirty="0"/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153950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oter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71CD70-9217-C4C8-9DE5-2549369B8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WSP | Footer goes here | 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3B901F-43E4-B89B-DCDE-1C8B2100B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319015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ags" Target="../tags/tag5.xml"/><Relationship Id="rId50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44"/>
            </p:custDataLst>
          </p:nvPr>
        </p:nvSpPr>
        <p:spPr>
          <a:xfrm>
            <a:off x="342900" y="1373188"/>
            <a:ext cx="11506199" cy="97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 dirty="0"/>
              <a:t>Click to edit </a:t>
            </a:r>
            <a:br>
              <a:rPr lang="da-DK" noProof="0" dirty="0"/>
            </a:br>
            <a:r>
              <a:rPr lang="da-DK" noProof="0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899" y="2409969"/>
            <a:ext cx="11503025" cy="37590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3B27F34-009B-3805-6523-280C718CB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45"/>
            </p:custDataLst>
          </p:nvPr>
        </p:nvSpPr>
        <p:spPr>
          <a:xfrm>
            <a:off x="342900" y="6407378"/>
            <a:ext cx="5732298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WSP | Footer goes here | Date</a:t>
            </a:r>
          </a:p>
        </p:txBody>
      </p:sp>
      <p:sp>
        <p:nvSpPr>
          <p:cNvPr id="7" name="Guides">
            <a:extLst>
              <a:ext uri="{FF2B5EF4-FFF2-40B4-BE49-F238E27FC236}">
                <a16:creationId xmlns:a16="http://schemas.microsoft.com/office/drawing/2014/main" id="{0351398B-E694-40B0-EEF0-24B40643B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700" noProof="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5327" y="6407378"/>
            <a:ext cx="643773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7456B72-9832-F4E9-89DC-E295D1896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9" name="Guides">
            <a:extLst>
              <a:ext uri="{FF2B5EF4-FFF2-40B4-BE49-F238E27FC236}">
                <a16:creationId xmlns:a16="http://schemas.microsoft.com/office/drawing/2014/main" id="{91AC4D8F-CEED-09F5-54CC-E86A0C6A8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700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8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77" r:id="rId10"/>
    <p:sldLayoutId id="2147483778" r:id="rId11"/>
    <p:sldLayoutId id="2147483795" r:id="rId12"/>
    <p:sldLayoutId id="2147483782" r:id="rId13"/>
    <p:sldLayoutId id="2147483783" r:id="rId14"/>
    <p:sldLayoutId id="2147483785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9" r:id="rId27"/>
    <p:sldLayoutId id="2147483780" r:id="rId28"/>
    <p:sldLayoutId id="2147483781" r:id="rId29"/>
    <p:sldLayoutId id="2147483796" r:id="rId30"/>
    <p:sldLayoutId id="2147483784" r:id="rId31"/>
    <p:sldLayoutId id="2147483786" r:id="rId32"/>
    <p:sldLayoutId id="2147483797" r:id="rId33"/>
    <p:sldLayoutId id="2147483798" r:id="rId34"/>
    <p:sldLayoutId id="2147483800" r:id="rId35"/>
    <p:sldLayoutId id="2147483799" r:id="rId36"/>
    <p:sldLayoutId id="2147483792" r:id="rId37"/>
    <p:sldLayoutId id="2147483774" r:id="rId38"/>
    <p:sldLayoutId id="2147483775" r:id="rId39"/>
    <p:sldLayoutId id="2147483776" r:id="rId40"/>
    <p:sldLayoutId id="2147483793" r:id="rId41"/>
    <p:sldLayoutId id="2147483794" r:id="rId42"/>
  </p:sldLayoutIdLst>
  <p:hf hdr="0" dt="0"/>
  <p:txStyles>
    <p:titleStyle>
      <a:lvl1pPr algn="l" defTabSz="914355" rtl="0" eaLnBrk="1" latinLnBrk="0" hangingPunct="1">
        <a:lnSpc>
          <a:spcPct val="88000"/>
        </a:lnSpc>
        <a:spcBef>
          <a:spcPct val="0"/>
        </a:spcBef>
        <a:buNone/>
        <a:defRPr sz="35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5" rtl="0" eaLnBrk="1" latinLnBrk="0" hangingPunct="1">
        <a:lnSpc>
          <a:spcPct val="108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268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536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072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340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608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876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144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0.jp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3611EF-FB90-9CDD-19B5-81B5717DC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0" y="0"/>
            <a:ext cx="12192000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7C7ADC4-F900-B045-49E5-DF3E15E43A68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03485" y="4129414"/>
            <a:ext cx="10635400" cy="1360448"/>
          </a:xfrm>
        </p:spPr>
        <p:txBody>
          <a:bodyPr/>
          <a:lstStyle/>
          <a:p>
            <a:r>
              <a:rPr lang="da-DK" dirty="0">
                <a:highlight>
                  <a:srgbClr val="000000"/>
                </a:highlight>
              </a:rPr>
              <a:t>Nyeste data om jordstrømme i danmark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A5C1B12-7E81-16D3-734D-87E4AADACF8D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>
          <a:xfrm>
            <a:off x="257396" y="5823095"/>
            <a:ext cx="5915281" cy="324000"/>
          </a:xfrm>
        </p:spPr>
        <p:txBody>
          <a:bodyPr/>
          <a:lstStyle/>
          <a:p>
            <a:r>
              <a:rPr lang="da-DK" dirty="0">
                <a:highlight>
                  <a:srgbClr val="000000"/>
                </a:highlight>
              </a:rPr>
              <a:t>jordstrømsanalyse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22EC3-498F-47E4-EB98-B532657422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257396" y="6391000"/>
            <a:ext cx="5915280" cy="324000"/>
          </a:xfrm>
        </p:spPr>
        <p:txBody>
          <a:bodyPr/>
          <a:lstStyle/>
          <a:p>
            <a:r>
              <a:rPr lang="da-DK" sz="1800" b="1" dirty="0">
                <a:highlight>
                  <a:srgbClr val="000000"/>
                </a:highlight>
              </a:rPr>
              <a:t>Katrine Hauge Smith, WSP|  14. januar 2026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CAE4AC-1EA3-7238-F69B-10EA5F096643}"/>
              </a:ext>
            </a:extLst>
          </p:cNvPr>
          <p:cNvSpPr>
            <a:spLocks noGrp="1"/>
          </p:cNvSpPr>
          <p:nvPr>
            <p:ph type="body" sz="quarter" idx="24"/>
            <p:custDataLst>
              <p:tags r:id="rId4"/>
            </p:custDataLst>
          </p:nvPr>
        </p:nvSpPr>
        <p:spPr>
          <a:xfrm>
            <a:off x="10484717" y="6085236"/>
            <a:ext cx="1359250" cy="638115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910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807DA-E567-3E81-A229-7BB87026B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A716068-1211-4EE7-F6AA-62B91EEFBF8A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/>
          <a:srcRect t="18389" b="18389"/>
          <a:stretch/>
        </p:blipFill>
        <p:spPr>
          <a:xfrm>
            <a:off x="0" y="1905867"/>
            <a:ext cx="12192000" cy="513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797868-0842-666C-06A6-1F95EA6A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085089"/>
            <a:ext cx="11506199" cy="972000"/>
          </a:xfrm>
        </p:spPr>
        <p:txBody>
          <a:bodyPr/>
          <a:lstStyle/>
          <a:p>
            <a:r>
              <a:rPr lang="da-DK" dirty="0"/>
              <a:t>Metode 2 – Råstofgrave og kommunernes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92FB2-4F5F-5864-85B8-0CF663E2EB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10</a:t>
            </a:fld>
            <a:endParaRPr lang="da-DK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73AC5B-0432-9CDD-726F-A55F0E1B437A}"/>
              </a:ext>
            </a:extLst>
          </p:cNvPr>
          <p:cNvSpPr txBox="1"/>
          <p:nvPr/>
        </p:nvSpPr>
        <p:spPr>
          <a:xfrm>
            <a:off x="10296939" y="6407378"/>
            <a:ext cx="25250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da-DK" dirty="0"/>
            </a:br>
            <a:r>
              <a:rPr lang="da-DK" sz="1200" dirty="0"/>
              <a:t>Billede lavet af copilot</a:t>
            </a:r>
          </a:p>
        </p:txBody>
      </p:sp>
    </p:spTree>
    <p:extLst>
      <p:ext uri="{BB962C8B-B14F-4D97-AF65-F5344CB8AC3E}">
        <p14:creationId xmlns:p14="http://schemas.microsoft.com/office/powerpoint/2010/main" val="3155467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84F86-A3F1-65C9-87FF-05B7D873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80" y="914991"/>
            <a:ext cx="11506199" cy="706821"/>
          </a:xfrm>
        </p:spPr>
        <p:txBody>
          <a:bodyPr/>
          <a:lstStyle/>
          <a:p>
            <a:r>
              <a:rPr lang="da-DK" dirty="0"/>
              <a:t>KENDSKAB I KOMMUNER</a:t>
            </a:r>
            <a:br>
              <a:rPr lang="da-DK" dirty="0"/>
            </a:br>
            <a:br>
              <a:rPr lang="da-DK" dirty="0"/>
            </a:br>
            <a:r>
              <a:rPr lang="da-DK" sz="2800" dirty="0"/>
              <a:t>Kommunernes data om støjvolde, vejprojekter, terrænregulering, landindvinding, diger og andre projekter med jordindbygning. </a:t>
            </a:r>
            <a:r>
              <a:rPr lang="da-DK" sz="2800" b="0" dirty="0"/>
              <a:t>Kommunernes data fra spørgeskema – opskaleres procentvis. </a:t>
            </a:r>
            <a:br>
              <a:rPr lang="da-DK" sz="2800" b="0" dirty="0"/>
            </a:br>
            <a:br>
              <a:rPr lang="da-DK" sz="2800" b="0" dirty="0"/>
            </a:br>
            <a:br>
              <a:rPr lang="da-DK" sz="2800" b="0" dirty="0"/>
            </a:br>
            <a:br>
              <a:rPr lang="da-DK" sz="2800" b="0" dirty="0"/>
            </a:br>
            <a:br>
              <a:rPr lang="da-DK" sz="2800" b="0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599D5B-8821-D5A9-95A0-FB7F4A52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11</a:t>
            </a:fld>
            <a:endParaRPr lang="da-DK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D97E3-EBB9-6126-2794-01859E9E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WSP | Footer goes here | Date</a:t>
            </a:r>
            <a:endParaRPr lang="da-DK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B57D7D-EC41-D026-9835-8CFCCCE18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0" y="3217001"/>
            <a:ext cx="4885616" cy="3544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188EA3-0640-CB12-8BF4-A9CC1816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484" y="3261685"/>
            <a:ext cx="4584589" cy="3499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3EA0A-D22A-52F7-49C0-5B245C069793}"/>
              </a:ext>
            </a:extLst>
          </p:cNvPr>
          <p:cNvSpPr txBox="1"/>
          <p:nvPr/>
        </p:nvSpPr>
        <p:spPr>
          <a:xfrm>
            <a:off x="9649981" y="5779523"/>
            <a:ext cx="22963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7-13 mio tons om året </a:t>
            </a:r>
            <a:endParaRPr lang="da-DK" sz="2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E6F37B-47F5-006C-4034-449247379586}"/>
              </a:ext>
            </a:extLst>
          </p:cNvPr>
          <p:cNvSpPr/>
          <p:nvPr/>
        </p:nvSpPr>
        <p:spPr>
          <a:xfrm>
            <a:off x="9400932" y="5805648"/>
            <a:ext cx="2445247" cy="38937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883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AA3C8-858E-AB7B-9DA1-FEF3B1F2D1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12</a:t>
            </a:fld>
            <a:endParaRPr lang="da-DK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772919-37D7-A726-D140-FCBF4AFC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49" y="1220506"/>
            <a:ext cx="7629903" cy="44118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DE29B72-198B-5FAF-0E50-7A53DF12F7C5}"/>
              </a:ext>
            </a:extLst>
          </p:cNvPr>
          <p:cNvSpPr txBox="1">
            <a:spLocks/>
          </p:cNvSpPr>
          <p:nvPr/>
        </p:nvSpPr>
        <p:spPr>
          <a:xfrm>
            <a:off x="502968" y="437481"/>
            <a:ext cx="11506199" cy="706821"/>
          </a:xfrm>
          <a:prstGeom prst="rect">
            <a:avLst/>
          </a:prstGeom>
        </p:spPr>
        <p:txBody>
          <a:bodyPr/>
          <a:lstStyle>
            <a:lvl1pPr algn="l" defTabSz="914355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35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REGIONERNES DATA OM RÅSTOFGRAVE</a:t>
            </a:r>
            <a:br>
              <a:rPr lang="da-DK" dirty="0"/>
            </a:br>
            <a:br>
              <a:rPr lang="da-DK" dirty="0"/>
            </a:br>
            <a:br>
              <a:rPr lang="da-DK" sz="2800" b="0" dirty="0"/>
            </a:br>
            <a:br>
              <a:rPr lang="da-DK" sz="2800" b="0" dirty="0"/>
            </a:br>
            <a:br>
              <a:rPr lang="da-DK" sz="2800" b="0" dirty="0"/>
            </a:br>
            <a:br>
              <a:rPr lang="da-DK" sz="2800" b="0" dirty="0"/>
            </a:br>
            <a:br>
              <a:rPr lang="da-DK" sz="2800" b="0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F17E6-4E9F-5909-19E3-E8E965CC49D6}"/>
              </a:ext>
            </a:extLst>
          </p:cNvPr>
          <p:cNvSpPr txBox="1"/>
          <p:nvPr/>
        </p:nvSpPr>
        <p:spPr>
          <a:xfrm>
            <a:off x="7974446" y="5986923"/>
            <a:ext cx="3687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8 mio tons jord om året</a:t>
            </a:r>
            <a:endParaRPr lang="da-DK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426D8C6-094F-FBC6-3E40-BE0FAA253B11}"/>
              </a:ext>
            </a:extLst>
          </p:cNvPr>
          <p:cNvSpPr/>
          <p:nvPr/>
        </p:nvSpPr>
        <p:spPr>
          <a:xfrm>
            <a:off x="7787537" y="6031146"/>
            <a:ext cx="2712989" cy="38937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4BC0FF-3C06-21E2-625A-7A717A990308}"/>
              </a:ext>
            </a:extLst>
          </p:cNvPr>
          <p:cNvSpPr txBox="1"/>
          <p:nvPr/>
        </p:nvSpPr>
        <p:spPr>
          <a:xfrm>
            <a:off x="8360228" y="1453741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Enhed for data er mio. m3.</a:t>
            </a:r>
          </a:p>
        </p:txBody>
      </p:sp>
    </p:spTree>
    <p:extLst>
      <p:ext uri="{BB962C8B-B14F-4D97-AF65-F5344CB8AC3E}">
        <p14:creationId xmlns:p14="http://schemas.microsoft.com/office/powerpoint/2010/main" val="2561570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00A06-46FC-D4C7-4DD2-5EB01D6BC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DFE0-E08D-E777-B2A9-4BD459ECB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873992"/>
            <a:ext cx="4963886" cy="651887"/>
          </a:xfrm>
        </p:spPr>
        <p:txBody>
          <a:bodyPr/>
          <a:lstStyle/>
          <a:p>
            <a:r>
              <a:rPr lang="da-DK" dirty="0"/>
              <a:t>Mængdeberegninger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4E4CD0-325D-7970-86DF-8AFB7E1E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13</a:t>
            </a:fld>
            <a:endParaRPr lang="da-DK" noProof="0" dirty="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0BE7F5F-1081-8AE4-7E20-B259C4D1A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894164"/>
              </p:ext>
            </p:extLst>
          </p:nvPr>
        </p:nvGraphicFramePr>
        <p:xfrm>
          <a:off x="3732155" y="1715383"/>
          <a:ext cx="8235432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682">
                  <a:extLst>
                    <a:ext uri="{9D8B030D-6E8A-4147-A177-3AD203B41FA5}">
                      <a16:colId xmlns:a16="http://schemas.microsoft.com/office/drawing/2014/main" val="2117769540"/>
                    </a:ext>
                  </a:extLst>
                </a:gridCol>
                <a:gridCol w="2131502">
                  <a:extLst>
                    <a:ext uri="{9D8B030D-6E8A-4147-A177-3AD203B41FA5}">
                      <a16:colId xmlns:a16="http://schemas.microsoft.com/office/drawing/2014/main" val="2288307794"/>
                    </a:ext>
                  </a:extLst>
                </a:gridCol>
                <a:gridCol w="2158438">
                  <a:extLst>
                    <a:ext uri="{9D8B030D-6E8A-4147-A177-3AD203B41FA5}">
                      <a16:colId xmlns:a16="http://schemas.microsoft.com/office/drawing/2014/main" val="2887142568"/>
                    </a:ext>
                  </a:extLst>
                </a:gridCol>
                <a:gridCol w="2045810">
                  <a:extLst>
                    <a:ext uri="{9D8B030D-6E8A-4147-A177-3AD203B41FA5}">
                      <a16:colId xmlns:a16="http://schemas.microsoft.com/office/drawing/2014/main" val="3824788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Datakilder: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Jordweb, Flytjord, Estimater,</a:t>
                      </a:r>
                    </a:p>
                    <a:p>
                      <a:r>
                        <a:rPr lang="da-DK" dirty="0"/>
                        <a:t>Spørgeskema (K)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Data fra regioner,</a:t>
                      </a:r>
                    </a:p>
                    <a:p>
                      <a:r>
                        <a:rPr lang="da-DK" dirty="0"/>
                        <a:t>Spørgeskema (K),</a:t>
                      </a:r>
                    </a:p>
                    <a:p>
                      <a:r>
                        <a:rPr lang="da-DK" dirty="0"/>
                        <a:t>Opskalering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Spørgeskema (V),</a:t>
                      </a:r>
                    </a:p>
                    <a:p>
                      <a:r>
                        <a:rPr lang="da-DK" dirty="0"/>
                        <a:t>Spørgeskema (K),</a:t>
                      </a:r>
                    </a:p>
                    <a:p>
                      <a:r>
                        <a:rPr lang="da-DK" dirty="0"/>
                        <a:t>Opskalering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482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11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Mængder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02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Anmeldt jord*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25+17 = 42 mio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Flyttet jord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4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Opgravet jord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15-21 mio.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771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127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Andel uden for de anmeldepligtige områder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40 %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78870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731D673E-860E-4C12-0695-783DF1996942}"/>
              </a:ext>
            </a:extLst>
          </p:cNvPr>
          <p:cNvSpPr/>
          <p:nvPr/>
        </p:nvSpPr>
        <p:spPr>
          <a:xfrm>
            <a:off x="7717134" y="4123932"/>
            <a:ext cx="1929284" cy="38937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8CB3B-4D1E-E18F-587A-F45561DD8C30}"/>
              </a:ext>
            </a:extLst>
          </p:cNvPr>
          <p:cNvSpPr txBox="1"/>
          <p:nvPr/>
        </p:nvSpPr>
        <p:spPr>
          <a:xfrm>
            <a:off x="3732155" y="6084212"/>
            <a:ext cx="8235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/>
              <a:t>* Bemærk at termen ”Anmeldt jord” i dette tilfælde består af mængdeopgørelse for både anmeldepligtige områder og ikke-anmeldepligtige områder.</a:t>
            </a:r>
          </a:p>
        </p:txBody>
      </p:sp>
    </p:spTree>
    <p:extLst>
      <p:ext uri="{BB962C8B-B14F-4D97-AF65-F5344CB8AC3E}">
        <p14:creationId xmlns:p14="http://schemas.microsoft.com/office/powerpoint/2010/main" val="3583459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B307B-DE05-D1ED-AAFE-188773070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E735108-F0DF-77DE-8425-8EF4E3B473D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/>
          <a:srcRect t="18389" b="18389"/>
          <a:stretch/>
        </p:blipFill>
        <p:spPr>
          <a:xfrm>
            <a:off x="0" y="1719263"/>
            <a:ext cx="12192000" cy="513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7D5BE3-BEC7-05E3-8595-AA8A75B7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179" y="934777"/>
            <a:ext cx="11506199" cy="972000"/>
          </a:xfrm>
        </p:spPr>
        <p:txBody>
          <a:bodyPr/>
          <a:lstStyle/>
          <a:p>
            <a:r>
              <a:rPr lang="da-DK" dirty="0"/>
              <a:t>Metode 3 – Virksomhedernes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26983-47C6-ECF0-FC90-E45B6355A5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14</a:t>
            </a:fld>
            <a:endParaRPr lang="da-DK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2E0D7-44A0-F53B-D717-914EFD073084}"/>
              </a:ext>
            </a:extLst>
          </p:cNvPr>
          <p:cNvSpPr txBox="1"/>
          <p:nvPr/>
        </p:nvSpPr>
        <p:spPr>
          <a:xfrm>
            <a:off x="10296939" y="6235736"/>
            <a:ext cx="25250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da-DK" dirty="0"/>
            </a:br>
            <a:r>
              <a:rPr lang="da-DK" sz="1200" dirty="0">
                <a:solidFill>
                  <a:schemeClr val="bg1"/>
                </a:solidFill>
              </a:rPr>
              <a:t>Billede lavet af copilot</a:t>
            </a:r>
          </a:p>
        </p:txBody>
      </p:sp>
    </p:spTree>
    <p:extLst>
      <p:ext uri="{BB962C8B-B14F-4D97-AF65-F5344CB8AC3E}">
        <p14:creationId xmlns:p14="http://schemas.microsoft.com/office/powerpoint/2010/main" val="2622364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91E19-16E8-C702-35D3-B0E8CDABC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678C-81C9-9FBE-D445-5012092B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869052"/>
            <a:ext cx="11506199" cy="706821"/>
          </a:xfrm>
        </p:spPr>
        <p:txBody>
          <a:bodyPr/>
          <a:lstStyle/>
          <a:p>
            <a:r>
              <a:rPr lang="da-DK" dirty="0"/>
              <a:t>Data fra virksomheder</a:t>
            </a:r>
            <a:br>
              <a:rPr lang="da-DK" dirty="0"/>
            </a:br>
            <a:br>
              <a:rPr lang="da-DK" dirty="0"/>
            </a:br>
            <a:br>
              <a:rPr lang="da-DK" sz="2800" b="0" dirty="0"/>
            </a:br>
            <a:br>
              <a:rPr lang="da-DK" sz="2800" dirty="0">
                <a:highlight>
                  <a:srgbClr val="FFFF00"/>
                </a:highlight>
              </a:rPr>
            </a:br>
            <a:br>
              <a:rPr lang="da-DK" sz="2800" dirty="0">
                <a:highlight>
                  <a:srgbClr val="FFFF00"/>
                </a:highlight>
              </a:rPr>
            </a:br>
            <a:br>
              <a:rPr lang="da-DK" sz="2800" dirty="0">
                <a:highlight>
                  <a:srgbClr val="FFFF00"/>
                </a:highlight>
              </a:rPr>
            </a:br>
            <a:br>
              <a:rPr lang="da-DK" sz="2800" dirty="0">
                <a:highlight>
                  <a:srgbClr val="FFFF00"/>
                </a:highlight>
              </a:rPr>
            </a:br>
            <a:br>
              <a:rPr lang="da-DK" sz="2800" dirty="0">
                <a:highlight>
                  <a:srgbClr val="FFFF00"/>
                </a:highlight>
              </a:rPr>
            </a:br>
            <a:br>
              <a:rPr lang="da-DK" sz="2800" dirty="0">
                <a:highlight>
                  <a:srgbClr val="FFFF00"/>
                </a:highlight>
              </a:rPr>
            </a:br>
            <a:br>
              <a:rPr lang="da-DK" sz="2800" dirty="0">
                <a:highlight>
                  <a:srgbClr val="FFFF00"/>
                </a:highlight>
              </a:rPr>
            </a:br>
            <a:br>
              <a:rPr lang="da-DK" sz="2800" dirty="0">
                <a:highlight>
                  <a:srgbClr val="FFFF00"/>
                </a:highlight>
              </a:rPr>
            </a:br>
            <a:r>
              <a:rPr lang="da-DK" sz="2000" dirty="0"/>
              <a:t>Det kan regnes ud, at den ikke anmeldepligtige jord udgør ca. 20 % af de samlede mængder.</a:t>
            </a:r>
            <a:br>
              <a:rPr lang="da-DK" sz="2000" dirty="0"/>
            </a:br>
            <a:br>
              <a:rPr lang="da-DK" sz="2000" dirty="0"/>
            </a:br>
            <a:br>
              <a:rPr lang="da-DK" sz="2000" dirty="0"/>
            </a:br>
            <a:br>
              <a:rPr lang="da-DK" sz="2000" b="0" dirty="0"/>
            </a:br>
            <a:br>
              <a:rPr lang="da-DK" sz="2000" b="0" dirty="0"/>
            </a:br>
            <a:br>
              <a:rPr lang="da-DK" sz="2800" b="0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755D9C-8183-0EC9-20B1-A6303B793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15</a:t>
            </a:fld>
            <a:endParaRPr lang="da-DK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6B692-45BA-9123-0869-AD08E31D9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WSP | Footer goes here | Date</a:t>
            </a:r>
            <a:endParaRPr lang="da-DK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0EBBAA-F7DB-A950-B1F7-39339EBEF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60" y="1575873"/>
            <a:ext cx="3854648" cy="3397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1412A-083D-1EDB-3EDF-A0B92F4F3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198" y="1575873"/>
            <a:ext cx="4643143" cy="329301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3BD48A7-0E2C-5668-FFE8-6EE4C0AD4187}"/>
              </a:ext>
            </a:extLst>
          </p:cNvPr>
          <p:cNvSpPr/>
          <p:nvPr/>
        </p:nvSpPr>
        <p:spPr>
          <a:xfrm>
            <a:off x="7343884" y="5158158"/>
            <a:ext cx="1778558" cy="38937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8430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D718A-3717-50E3-3615-BA45BF8C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F1E3F-A85F-0DCF-A931-849A84CB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17" y="250463"/>
            <a:ext cx="11506199" cy="972000"/>
          </a:xfrm>
        </p:spPr>
        <p:txBody>
          <a:bodyPr/>
          <a:lstStyle/>
          <a:p>
            <a:r>
              <a:rPr lang="da-DK" dirty="0"/>
              <a:t>                   MÆNGDER fra modtagevirksomhederne</a:t>
            </a:r>
            <a:br>
              <a:rPr lang="da-DK" dirty="0"/>
            </a:br>
            <a:br>
              <a:rPr lang="da-DK" dirty="0"/>
            </a:br>
            <a:r>
              <a:rPr lang="da-DK" sz="2800" dirty="0"/>
              <a:t>Modtagevirksomheders mængdedata:</a:t>
            </a:r>
            <a:br>
              <a:rPr lang="da-DK" sz="2800" dirty="0"/>
            </a:br>
            <a:r>
              <a:rPr lang="da-DK" sz="2400" b="0" dirty="0"/>
              <a:t>Data fra 70-75 anlæg i spørgeskemaundersøgelse</a:t>
            </a:r>
            <a:br>
              <a:rPr lang="da-DK" sz="2400" b="0" dirty="0"/>
            </a:br>
            <a:br>
              <a:rPr lang="da-DK" sz="2400" b="0" dirty="0"/>
            </a:br>
            <a:r>
              <a:rPr lang="da-DK" sz="2400" b="0" dirty="0"/>
              <a:t>Kommunerne har angivet de anlæg, der ligger i kommunen samt de anlæg de anviser til i spørgeskema.</a:t>
            </a:r>
            <a:br>
              <a:rPr lang="da-DK" sz="2400" b="0" dirty="0"/>
            </a:br>
            <a:br>
              <a:rPr lang="da-DK" sz="2400" b="0" dirty="0"/>
            </a:br>
            <a:br>
              <a:rPr lang="da-DK" sz="2400" b="0" dirty="0"/>
            </a:br>
            <a:r>
              <a:rPr lang="da-DK" sz="2400" b="0" dirty="0"/>
              <a:t>Anlæg i spørgeskemaundersøgelsen repræsenterer 10-20 % af alle anlæg - Men der anvises i høj grad til de anlæg, vi har data for. Vi har de store anlæg.</a:t>
            </a:r>
            <a:br>
              <a:rPr lang="da-DK" sz="2400" b="0" dirty="0"/>
            </a:br>
            <a:br>
              <a:rPr lang="da-DK" sz="2400" b="0" dirty="0"/>
            </a:br>
            <a:r>
              <a:rPr lang="da-DK" sz="2400" b="0" dirty="0"/>
              <a:t>Vi vurderer, at spørgeskema-data repræsenterer ca. 30 % af de reelle mængder, og data opskaleres ift. til dette.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10B15-5BCE-ACFA-D94D-146C0C22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16</a:t>
            </a:fld>
            <a:endParaRPr lang="da-DK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B7A8E-56A3-AB88-17E4-0546B464D9D6}"/>
              </a:ext>
            </a:extLst>
          </p:cNvPr>
          <p:cNvSpPr txBox="1"/>
          <p:nvPr/>
        </p:nvSpPr>
        <p:spPr>
          <a:xfrm>
            <a:off x="3789904" y="5646606"/>
            <a:ext cx="4270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30-40 mio. tons pr år</a:t>
            </a:r>
            <a:endParaRPr lang="da-DK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89A221-40B1-47D1-CFCD-9B1B44E9D9EF}"/>
              </a:ext>
            </a:extLst>
          </p:cNvPr>
          <p:cNvSpPr/>
          <p:nvPr/>
        </p:nvSpPr>
        <p:spPr>
          <a:xfrm>
            <a:off x="3456633" y="5646606"/>
            <a:ext cx="4732774" cy="584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8125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78F81-C31D-3B63-59DF-A7087CAA0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2D72-5A8B-E3C0-A5FB-8B6CE1BB1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873992"/>
            <a:ext cx="4963886" cy="651887"/>
          </a:xfrm>
        </p:spPr>
        <p:txBody>
          <a:bodyPr/>
          <a:lstStyle/>
          <a:p>
            <a:r>
              <a:rPr lang="da-DK" dirty="0"/>
              <a:t>Mængdeberegninger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EB5879-A134-2645-A3AA-AF560ABB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17</a:t>
            </a:fld>
            <a:endParaRPr lang="da-DK" noProof="0" dirty="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16AD4CA-64C4-1359-D853-E05E67E54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459879"/>
              </p:ext>
            </p:extLst>
          </p:nvPr>
        </p:nvGraphicFramePr>
        <p:xfrm>
          <a:off x="3732155" y="1715383"/>
          <a:ext cx="8235432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682">
                  <a:extLst>
                    <a:ext uri="{9D8B030D-6E8A-4147-A177-3AD203B41FA5}">
                      <a16:colId xmlns:a16="http://schemas.microsoft.com/office/drawing/2014/main" val="2117769540"/>
                    </a:ext>
                  </a:extLst>
                </a:gridCol>
                <a:gridCol w="2131502">
                  <a:extLst>
                    <a:ext uri="{9D8B030D-6E8A-4147-A177-3AD203B41FA5}">
                      <a16:colId xmlns:a16="http://schemas.microsoft.com/office/drawing/2014/main" val="2288307794"/>
                    </a:ext>
                  </a:extLst>
                </a:gridCol>
                <a:gridCol w="2158438">
                  <a:extLst>
                    <a:ext uri="{9D8B030D-6E8A-4147-A177-3AD203B41FA5}">
                      <a16:colId xmlns:a16="http://schemas.microsoft.com/office/drawing/2014/main" val="2887142568"/>
                    </a:ext>
                  </a:extLst>
                </a:gridCol>
                <a:gridCol w="2045810">
                  <a:extLst>
                    <a:ext uri="{9D8B030D-6E8A-4147-A177-3AD203B41FA5}">
                      <a16:colId xmlns:a16="http://schemas.microsoft.com/office/drawing/2014/main" val="3824788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Datakilder: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Jordweb, Flytjord, Estimater,</a:t>
                      </a:r>
                    </a:p>
                    <a:p>
                      <a:r>
                        <a:rPr lang="da-DK" dirty="0"/>
                        <a:t>Spørgeskema (K)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Data fra regioner,</a:t>
                      </a:r>
                    </a:p>
                    <a:p>
                      <a:r>
                        <a:rPr lang="da-DK" dirty="0"/>
                        <a:t>Spørgeskema (K),</a:t>
                      </a:r>
                    </a:p>
                    <a:p>
                      <a:r>
                        <a:rPr lang="da-DK" dirty="0"/>
                        <a:t>Opskalering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Spørgeskema (V),</a:t>
                      </a:r>
                    </a:p>
                    <a:p>
                      <a:r>
                        <a:rPr lang="da-DK" dirty="0"/>
                        <a:t>Spørgeskema (K),</a:t>
                      </a:r>
                    </a:p>
                    <a:p>
                      <a:r>
                        <a:rPr lang="da-DK" dirty="0"/>
                        <a:t>Opskalering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482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11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Mængder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02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Anmeldt jord*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25+17 = 42 mio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Flyttet jord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30-40 mio 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4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Opgravet jord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15-21 mio.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771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127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Andel uden for de anmeldepligtige områder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40 %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20 %</a:t>
                      </a:r>
                    </a:p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78870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DB53FB5E-FC9F-21CB-9BE6-99753144FB0B}"/>
              </a:ext>
            </a:extLst>
          </p:cNvPr>
          <p:cNvSpPr/>
          <p:nvPr/>
        </p:nvSpPr>
        <p:spPr>
          <a:xfrm>
            <a:off x="9870989" y="3718570"/>
            <a:ext cx="1929284" cy="38937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97F002-D0F3-7C02-EE03-ED9260616BBE}"/>
              </a:ext>
            </a:extLst>
          </p:cNvPr>
          <p:cNvSpPr txBox="1"/>
          <p:nvPr/>
        </p:nvSpPr>
        <p:spPr>
          <a:xfrm>
            <a:off x="3378758" y="6043543"/>
            <a:ext cx="8470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/>
              <a:t>* Bemærk at termen ”Anmeldt jord” i dette tilfælde består af mængdeopgørelse for både anmeldepligtige områder og ikke-anmeldepligtige områder.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DCF848-2D03-2B6A-4E66-A819407983E6}"/>
              </a:ext>
            </a:extLst>
          </p:cNvPr>
          <p:cNvSpPr/>
          <p:nvPr/>
        </p:nvSpPr>
        <p:spPr>
          <a:xfrm>
            <a:off x="9870989" y="4881056"/>
            <a:ext cx="1929284" cy="38937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2470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A6662-4239-D850-1BB0-7FB676AC2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2B0C7-B979-496C-FFD6-E98CC6E2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873992"/>
            <a:ext cx="8600684" cy="651887"/>
          </a:xfrm>
        </p:spPr>
        <p:txBody>
          <a:bodyPr/>
          <a:lstStyle/>
          <a:p>
            <a:r>
              <a:rPr lang="da-DK" sz="3600" dirty="0"/>
              <a:t>Resultater fra de 3 beregningsmetoder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17F00A-B055-07B9-A84E-541DFC9D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18</a:t>
            </a:fld>
            <a:endParaRPr lang="da-DK" noProof="0" dirty="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CC44A2B-F332-949D-B1DE-A01803CB5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064578"/>
              </p:ext>
            </p:extLst>
          </p:nvPr>
        </p:nvGraphicFramePr>
        <p:xfrm>
          <a:off x="3732155" y="1715383"/>
          <a:ext cx="8235432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682">
                  <a:extLst>
                    <a:ext uri="{9D8B030D-6E8A-4147-A177-3AD203B41FA5}">
                      <a16:colId xmlns:a16="http://schemas.microsoft.com/office/drawing/2014/main" val="2117769540"/>
                    </a:ext>
                  </a:extLst>
                </a:gridCol>
                <a:gridCol w="2131502">
                  <a:extLst>
                    <a:ext uri="{9D8B030D-6E8A-4147-A177-3AD203B41FA5}">
                      <a16:colId xmlns:a16="http://schemas.microsoft.com/office/drawing/2014/main" val="2288307794"/>
                    </a:ext>
                  </a:extLst>
                </a:gridCol>
                <a:gridCol w="2158438">
                  <a:extLst>
                    <a:ext uri="{9D8B030D-6E8A-4147-A177-3AD203B41FA5}">
                      <a16:colId xmlns:a16="http://schemas.microsoft.com/office/drawing/2014/main" val="2887142568"/>
                    </a:ext>
                  </a:extLst>
                </a:gridCol>
                <a:gridCol w="2045810">
                  <a:extLst>
                    <a:ext uri="{9D8B030D-6E8A-4147-A177-3AD203B41FA5}">
                      <a16:colId xmlns:a16="http://schemas.microsoft.com/office/drawing/2014/main" val="3824788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Datakilder: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Jordweb, Flytjord, Estimater,</a:t>
                      </a:r>
                    </a:p>
                    <a:p>
                      <a:r>
                        <a:rPr lang="da-DK" dirty="0"/>
                        <a:t>Spørgeskema (K)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Data fra regioner,</a:t>
                      </a:r>
                    </a:p>
                    <a:p>
                      <a:r>
                        <a:rPr lang="da-DK" dirty="0"/>
                        <a:t>Spørgeskema (K),</a:t>
                      </a:r>
                    </a:p>
                    <a:p>
                      <a:r>
                        <a:rPr lang="da-DK" dirty="0"/>
                        <a:t>Opskalering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Spørgeskema (V),</a:t>
                      </a:r>
                    </a:p>
                    <a:p>
                      <a:r>
                        <a:rPr lang="da-DK" dirty="0"/>
                        <a:t>Spørgeskema (K),</a:t>
                      </a:r>
                    </a:p>
                    <a:p>
                      <a:r>
                        <a:rPr lang="da-DK" dirty="0"/>
                        <a:t>Opskalering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482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11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Mængder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02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Anmeldt jord*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25+17 = 42 mio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Flyttet jord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32 mio.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30-40 mio. 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4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Opgravet jord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24 mio.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15-21 mio.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23-30 mio. 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771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127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Andel uden for de anmeldepligtige områder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40 %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20 %</a:t>
                      </a:r>
                    </a:p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78870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2176D8FA-7F36-B262-A84E-AE5979B6D916}"/>
              </a:ext>
            </a:extLst>
          </p:cNvPr>
          <p:cNvSpPr/>
          <p:nvPr/>
        </p:nvSpPr>
        <p:spPr>
          <a:xfrm>
            <a:off x="5436158" y="3720252"/>
            <a:ext cx="1929284" cy="38937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E38716-1C3C-9239-548B-058D01BF7ADB}"/>
              </a:ext>
            </a:extLst>
          </p:cNvPr>
          <p:cNvSpPr txBox="1"/>
          <p:nvPr/>
        </p:nvSpPr>
        <p:spPr>
          <a:xfrm>
            <a:off x="3378758" y="6043543"/>
            <a:ext cx="8470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/>
              <a:t>* Bemærk at termen ”Anmeldt jord” i dette tilfælde består af mængdeopgørelse for både anmeldepligtige områder og ikke-anmeldepligtige områder.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A5F98-9C89-83CD-0719-F726D9E2166C}"/>
              </a:ext>
            </a:extLst>
          </p:cNvPr>
          <p:cNvSpPr txBox="1"/>
          <p:nvPr/>
        </p:nvSpPr>
        <p:spPr>
          <a:xfrm>
            <a:off x="342900" y="2483778"/>
            <a:ext cx="33294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Anmeldt jord      Flyttet jord</a:t>
            </a:r>
          </a:p>
          <a:p>
            <a:r>
              <a:rPr lang="da-DK" dirty="0"/>
              <a:t>Mængderne er overestimeret. Erfaringstal – bedste gæt er at der overestimeres med 25 %</a:t>
            </a:r>
          </a:p>
          <a:p>
            <a:endParaRPr lang="da-DK" b="1" dirty="0"/>
          </a:p>
          <a:p>
            <a:r>
              <a:rPr lang="da-DK" b="1" dirty="0"/>
              <a:t>Flyttet jord       Opgravet jord</a:t>
            </a:r>
          </a:p>
          <a:p>
            <a:r>
              <a:rPr lang="da-DK" dirty="0"/>
              <a:t>Noget jord flyttes flere gange.</a:t>
            </a:r>
          </a:p>
          <a:p>
            <a:r>
              <a:rPr lang="da-DK" dirty="0"/>
              <a:t>Andel opgjort i Jordweb er 25 %. </a:t>
            </a:r>
          </a:p>
          <a:p>
            <a:endParaRPr lang="da-DK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B8BC76-5612-79A1-4EDE-D5223D6DEA81}"/>
              </a:ext>
            </a:extLst>
          </p:cNvPr>
          <p:cNvSpPr/>
          <p:nvPr/>
        </p:nvSpPr>
        <p:spPr>
          <a:xfrm>
            <a:off x="5495939" y="4109625"/>
            <a:ext cx="1929284" cy="38937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1B9F16-85ED-F0FA-3F0F-19714D5DFA71}"/>
              </a:ext>
            </a:extLst>
          </p:cNvPr>
          <p:cNvSpPr/>
          <p:nvPr/>
        </p:nvSpPr>
        <p:spPr>
          <a:xfrm>
            <a:off x="9818914" y="4109624"/>
            <a:ext cx="1929284" cy="38937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959544-62DA-2336-9FEC-913C02AE2E77}"/>
              </a:ext>
            </a:extLst>
          </p:cNvPr>
          <p:cNvCxnSpPr>
            <a:cxnSpLocks/>
          </p:cNvCxnSpPr>
          <p:nvPr/>
        </p:nvCxnSpPr>
        <p:spPr>
          <a:xfrm>
            <a:off x="1925126" y="2632667"/>
            <a:ext cx="2612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BB4998-7D4D-5689-962F-CAF0E0A3FB9C}"/>
              </a:ext>
            </a:extLst>
          </p:cNvPr>
          <p:cNvCxnSpPr>
            <a:cxnSpLocks/>
          </p:cNvCxnSpPr>
          <p:nvPr/>
        </p:nvCxnSpPr>
        <p:spPr>
          <a:xfrm>
            <a:off x="1740099" y="4011469"/>
            <a:ext cx="2612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610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DC4E5-C99E-55C0-791C-4B2F85F7C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D0B36-358B-3E0D-8C40-6399723D7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094904"/>
            <a:ext cx="11506199" cy="2897362"/>
          </a:xfrm>
        </p:spPr>
        <p:txBody>
          <a:bodyPr/>
          <a:lstStyle/>
          <a:p>
            <a:r>
              <a:rPr lang="da-DK" dirty="0"/>
              <a:t>Hvor meget jord graves op og flyttes i Danmark?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Der vil være behov for 10.000 anmeldelser mere årligt, hvis jord fra landzone bliver anmeldepligtig. 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C14C8D-13EB-4AA9-DA56-E45B93CEE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19</a:t>
            </a:fld>
            <a:endParaRPr lang="da-DK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503A7-092D-69A8-4014-9C0914AB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482" y="2133119"/>
            <a:ext cx="8332521" cy="260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5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3E5C5-18B4-FC56-E036-525015D48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C146B-B67F-81BA-6409-CF3508E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67" y="1074441"/>
            <a:ext cx="11506199" cy="2897362"/>
          </a:xfrm>
        </p:spPr>
        <p:txBody>
          <a:bodyPr/>
          <a:lstStyle/>
          <a:p>
            <a:r>
              <a:rPr lang="da-DK" dirty="0"/>
              <a:t>Hvor meget jord graves op og flyttes i Danmark?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Et resultat, der baserer sig på 3 forskellige beregningsmetoder baseret på en række forskellige datakilder.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502B34-F8DF-EA3A-9563-460EF3DF84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2</a:t>
            </a:fld>
            <a:endParaRPr lang="da-DK" noProof="0" dirty="0"/>
          </a:p>
        </p:txBody>
      </p:sp>
      <p:pic>
        <p:nvPicPr>
          <p:cNvPr id="5" name="Picture 4" descr="A cartoon of a construction vehicle&#10;&#10;AI-generated content may be incorrect.">
            <a:extLst>
              <a:ext uri="{FF2B5EF4-FFF2-40B4-BE49-F238E27FC236}">
                <a16:creationId xmlns:a16="http://schemas.microsoft.com/office/drawing/2014/main" id="{397E29C1-EB5B-3464-6A28-413DBD46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570" y="1832847"/>
            <a:ext cx="4788458" cy="3192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F268EF-5659-574F-2B42-FD80F6A01B6C}"/>
              </a:ext>
            </a:extLst>
          </p:cNvPr>
          <p:cNvSpPr txBox="1"/>
          <p:nvPr/>
        </p:nvSpPr>
        <p:spPr>
          <a:xfrm>
            <a:off x="7771879" y="4471154"/>
            <a:ext cx="25250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da-DK" dirty="0"/>
            </a:br>
            <a:r>
              <a:rPr lang="da-DK" sz="1200" dirty="0"/>
              <a:t>Billede lavet af copilot</a:t>
            </a:r>
          </a:p>
        </p:txBody>
      </p:sp>
    </p:spTree>
    <p:extLst>
      <p:ext uri="{BB962C8B-B14F-4D97-AF65-F5344CB8AC3E}">
        <p14:creationId xmlns:p14="http://schemas.microsoft.com/office/powerpoint/2010/main" val="700974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75D22-F30C-89BA-81DE-F23CB5182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A7BB0-1B29-AACA-FD04-A6904978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8"/>
            <a:ext cx="5568949" cy="972000"/>
          </a:xfrm>
        </p:spPr>
        <p:txBody>
          <a:bodyPr anchor="t">
            <a:normAutofit/>
          </a:bodyPr>
          <a:lstStyle/>
          <a:p>
            <a:r>
              <a:rPr lang="da-DK" sz="3000" dirty="0"/>
              <a:t>En række anbefalinger til dataflow under 5 overskrifter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F6C09E-53D9-52CC-9215-4B8BB1FB0BF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61100" y="2424112"/>
            <a:ext cx="5581650" cy="3721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CB51C-8FC5-748A-5296-49221CEBA8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da-DK" noProof="0" smtClean="0"/>
              <a:pPr>
                <a:spcAft>
                  <a:spcPts val="600"/>
                </a:spcAft>
              </a:pPr>
              <a:t>20</a:t>
            </a:fld>
            <a:endParaRPr lang="da-DK" noProof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8B4EC97-ADA1-C801-96C5-ADB1A91E78EE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85880168"/>
              </p:ext>
            </p:extLst>
          </p:nvPr>
        </p:nvGraphicFramePr>
        <p:xfrm>
          <a:off x="342900" y="2400299"/>
          <a:ext cx="5581650" cy="376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569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902A8-A6F3-5285-FA12-3A1A33DB5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0F8E6-369B-3BD0-E110-3AB21A33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8"/>
            <a:ext cx="11506199" cy="972000"/>
          </a:xfrm>
        </p:spPr>
        <p:txBody>
          <a:bodyPr anchor="t">
            <a:normAutofit/>
          </a:bodyPr>
          <a:lstStyle/>
          <a:p>
            <a:r>
              <a:rPr lang="da-DK" dirty="0"/>
              <a:t>De fem vigtigste anbefalinger om digitalt dataflow: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9BBC6-EF7E-1871-8F61-7DFDF12FAD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da-DK" noProof="0" smtClean="0"/>
              <a:pPr>
                <a:spcAft>
                  <a:spcPts val="600"/>
                </a:spcAft>
              </a:pPr>
              <a:t>21</a:t>
            </a:fld>
            <a:endParaRPr lang="da-DK" noProof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8899E85-DBDA-A0FC-4C0E-7AC27BBF9A71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229320595"/>
              </p:ext>
            </p:extLst>
          </p:nvPr>
        </p:nvGraphicFramePr>
        <p:xfrm>
          <a:off x="342900" y="2400299"/>
          <a:ext cx="11506200" cy="376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089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646C1-BBDA-37CA-F022-F55F27B7A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43050-6196-1FA8-ACBE-3A8799DE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7"/>
            <a:ext cx="11849100" cy="4404615"/>
          </a:xfrm>
        </p:spPr>
        <p:txBody>
          <a:bodyPr/>
          <a:lstStyle/>
          <a:p>
            <a:r>
              <a:rPr lang="da-DK" dirty="0"/>
              <a:t>TAK FOR I DAG</a:t>
            </a:r>
            <a:br>
              <a:rPr lang="da-DK" dirty="0"/>
            </a:br>
            <a:br>
              <a:rPr lang="da-DK" dirty="0"/>
            </a:br>
            <a:r>
              <a:rPr lang="da-DK" dirty="0"/>
              <a:t>Kontakt mig gerne:</a:t>
            </a:r>
            <a:br>
              <a:rPr lang="da-DK" dirty="0"/>
            </a:br>
            <a:br>
              <a:rPr lang="da-DK" dirty="0"/>
            </a:br>
            <a:r>
              <a:rPr lang="da-DK" dirty="0"/>
              <a:t>Katrine Hauge Smith, katrine.smith@wsp.com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615F12-AC71-5C96-7E5A-17E319ECE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22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74945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82B71-7800-D3BF-780E-FB0CD33EC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581F-7E24-52A8-F889-F21CC784E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Projekt om jordstrømme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F494B7-4264-7FC0-BAF0-578B2882B0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3</a:t>
            </a:fld>
            <a:endParaRPr lang="da-DK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706F2-0F8C-91E1-195C-4B808FA2412C}"/>
              </a:ext>
            </a:extLst>
          </p:cNvPr>
          <p:cNvSpPr txBox="1"/>
          <p:nvPr/>
        </p:nvSpPr>
        <p:spPr>
          <a:xfrm>
            <a:off x="251480" y="1878034"/>
            <a:ext cx="11689039" cy="3328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da-DK" sz="2400" b="1" dirty="0">
                <a:solidFill>
                  <a:srgbClr val="000000"/>
                </a:solidFill>
              </a:rPr>
              <a:t>Formål med projektet:</a:t>
            </a:r>
          </a:p>
          <a:p>
            <a:pPr>
              <a:lnSpc>
                <a:spcPct val="108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da-DK" sz="2400" dirty="0"/>
              <a:t>Der skal etableres en samlet oversigt over jordstrømme i Danmark, både det anmeldepligtige og det som ikke skal anmeldes. </a:t>
            </a:r>
          </a:p>
          <a:p>
            <a:endParaRPr lang="da-DK" sz="2400" dirty="0"/>
          </a:p>
          <a:p>
            <a:r>
              <a:rPr lang="da-DK" sz="2400" dirty="0"/>
              <a:t>Anbefalinger til, hvordan dataflowet kan forbedres. Styrke kontrol med jordmængder</a:t>
            </a:r>
          </a:p>
          <a:p>
            <a:endParaRPr lang="da-DK" sz="2400" dirty="0"/>
          </a:p>
          <a:p>
            <a:endParaRPr lang="da-DK" sz="2400" dirty="0"/>
          </a:p>
          <a:p>
            <a:r>
              <a:rPr lang="da-DK" sz="2400" b="1" dirty="0"/>
              <a:t>Udført maj-december 2025 af WSP Danmark for Miljøstyrelsen</a:t>
            </a:r>
          </a:p>
        </p:txBody>
      </p:sp>
    </p:spTree>
    <p:extLst>
      <p:ext uri="{BB962C8B-B14F-4D97-AF65-F5344CB8AC3E}">
        <p14:creationId xmlns:p14="http://schemas.microsoft.com/office/powerpoint/2010/main" val="1504435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1974D-61EC-F843-53F1-8669773AD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873992"/>
            <a:ext cx="4963886" cy="651887"/>
          </a:xfrm>
        </p:spPr>
        <p:txBody>
          <a:bodyPr/>
          <a:lstStyle/>
          <a:p>
            <a:r>
              <a:rPr lang="da-DK" dirty="0"/>
              <a:t>Mængdeberegninger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FC3683-350F-2C4E-FE2C-98CA34272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4</a:t>
            </a:fld>
            <a:endParaRPr lang="da-DK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E5580-BD8A-79A5-9D90-3C6A9902B27B}"/>
              </a:ext>
            </a:extLst>
          </p:cNvPr>
          <p:cNvSpPr txBox="1"/>
          <p:nvPr/>
        </p:nvSpPr>
        <p:spPr>
          <a:xfrm>
            <a:off x="391018" y="1707237"/>
            <a:ext cx="33294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Opgøres ved 3 forskellige metoder.</a:t>
            </a:r>
          </a:p>
          <a:p>
            <a:endParaRPr lang="da-DK" dirty="0"/>
          </a:p>
          <a:p>
            <a:r>
              <a:rPr lang="da-DK" dirty="0"/>
              <a:t>Og baseret på forskellige datakilder.</a:t>
            </a:r>
          </a:p>
          <a:p>
            <a:endParaRPr lang="da-DK" dirty="0"/>
          </a:p>
          <a:p>
            <a:r>
              <a:rPr lang="da-DK" dirty="0"/>
              <a:t>Vi skelner mellem </a:t>
            </a:r>
          </a:p>
          <a:p>
            <a:r>
              <a:rPr lang="da-DK" dirty="0"/>
              <a:t>Anmeldt jord, </a:t>
            </a:r>
          </a:p>
          <a:p>
            <a:r>
              <a:rPr lang="da-DK" dirty="0"/>
              <a:t>Flyttet jord, </a:t>
            </a:r>
          </a:p>
          <a:p>
            <a:r>
              <a:rPr lang="da-DK" dirty="0"/>
              <a:t>Opgravet jord.</a:t>
            </a:r>
          </a:p>
          <a:p>
            <a:endParaRPr lang="da-DK" dirty="0"/>
          </a:p>
          <a:p>
            <a:r>
              <a:rPr lang="da-DK" dirty="0"/>
              <a:t>Derudover skal vi også give et bud på mængden af den ikke anmeldepligtige jord.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E5235C6-F89F-8E6C-DA8A-53AB2F03D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081771"/>
              </p:ext>
            </p:extLst>
          </p:nvPr>
        </p:nvGraphicFramePr>
        <p:xfrm>
          <a:off x="3732155" y="1715383"/>
          <a:ext cx="8235432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682">
                  <a:extLst>
                    <a:ext uri="{9D8B030D-6E8A-4147-A177-3AD203B41FA5}">
                      <a16:colId xmlns:a16="http://schemas.microsoft.com/office/drawing/2014/main" val="2117769540"/>
                    </a:ext>
                  </a:extLst>
                </a:gridCol>
                <a:gridCol w="2131502">
                  <a:extLst>
                    <a:ext uri="{9D8B030D-6E8A-4147-A177-3AD203B41FA5}">
                      <a16:colId xmlns:a16="http://schemas.microsoft.com/office/drawing/2014/main" val="2288307794"/>
                    </a:ext>
                  </a:extLst>
                </a:gridCol>
                <a:gridCol w="2158438">
                  <a:extLst>
                    <a:ext uri="{9D8B030D-6E8A-4147-A177-3AD203B41FA5}">
                      <a16:colId xmlns:a16="http://schemas.microsoft.com/office/drawing/2014/main" val="2887142568"/>
                    </a:ext>
                  </a:extLst>
                </a:gridCol>
                <a:gridCol w="2045810">
                  <a:extLst>
                    <a:ext uri="{9D8B030D-6E8A-4147-A177-3AD203B41FA5}">
                      <a16:colId xmlns:a16="http://schemas.microsoft.com/office/drawing/2014/main" val="3824788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Datakilder: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Jordweb, Flytjord, Estimater,</a:t>
                      </a:r>
                    </a:p>
                    <a:p>
                      <a:r>
                        <a:rPr lang="da-DK" dirty="0"/>
                        <a:t>Spørgeskema (K)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Data fra regioner,</a:t>
                      </a:r>
                    </a:p>
                    <a:p>
                      <a:r>
                        <a:rPr lang="da-DK" dirty="0"/>
                        <a:t>Spørgeskema (K),</a:t>
                      </a:r>
                    </a:p>
                    <a:p>
                      <a:r>
                        <a:rPr lang="da-DK" dirty="0"/>
                        <a:t>Opskalering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Spørgeskema (V),</a:t>
                      </a:r>
                    </a:p>
                    <a:p>
                      <a:r>
                        <a:rPr lang="da-DK" dirty="0"/>
                        <a:t>Spørgeskema (K),</a:t>
                      </a:r>
                    </a:p>
                    <a:p>
                      <a:r>
                        <a:rPr lang="da-DK" dirty="0"/>
                        <a:t>Opskalering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482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11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Mængder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02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Anmeldt jord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Flyttet jord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4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Opgravet jord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771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127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Andel uden for de anmeldepligtige områder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78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865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65F487-24C9-A9EF-8CF3-3C3A96A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8"/>
            <a:ext cx="11506199" cy="972000"/>
          </a:xfrm>
        </p:spPr>
        <p:txBody>
          <a:bodyPr anchor="t">
            <a:normAutofit/>
          </a:bodyPr>
          <a:lstStyle/>
          <a:p>
            <a:r>
              <a:rPr lang="da-DK"/>
              <a:t>Metode 1 – Jordflytningsdata fra Jordweb og Flytjord</a:t>
            </a:r>
            <a:endParaRPr lang="da-DK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499BC09-1BCB-3E18-4362-1335EB9F9CF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 l="1140" r="-1" b="-1"/>
          <a:stretch>
            <a:fillRect/>
          </a:stretch>
        </p:blipFill>
        <p:spPr>
          <a:xfrm>
            <a:off x="2818356" y="2237466"/>
            <a:ext cx="6306462" cy="425811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3E038-E63B-B773-020C-707F2E631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da-DK" noProof="0" smtClean="0"/>
              <a:pPr>
                <a:spcAft>
                  <a:spcPts val="600"/>
                </a:spcAft>
              </a:pPr>
              <a:t>5</a:t>
            </a:fld>
            <a:endParaRPr lang="da-DK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13D3DD-6044-7653-9B5D-2E5715DF1C3D}"/>
              </a:ext>
            </a:extLst>
          </p:cNvPr>
          <p:cNvSpPr txBox="1"/>
          <p:nvPr/>
        </p:nvSpPr>
        <p:spPr>
          <a:xfrm>
            <a:off x="9224428" y="5853380"/>
            <a:ext cx="25250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da-DK" dirty="0"/>
            </a:br>
            <a:r>
              <a:rPr lang="da-DK" sz="1200" dirty="0"/>
              <a:t>Billede lavet af copilot</a:t>
            </a:r>
          </a:p>
        </p:txBody>
      </p:sp>
    </p:spTree>
    <p:extLst>
      <p:ext uri="{BB962C8B-B14F-4D97-AF65-F5344CB8AC3E}">
        <p14:creationId xmlns:p14="http://schemas.microsoft.com/office/powerpoint/2010/main" val="38621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F6E5F-C2CA-326C-EBBB-CFA502F99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8783-D2F9-7AF3-53C4-CA710E14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878733"/>
            <a:ext cx="11506199" cy="972000"/>
          </a:xfrm>
        </p:spPr>
        <p:txBody>
          <a:bodyPr/>
          <a:lstStyle/>
          <a:p>
            <a:r>
              <a:rPr lang="da-DK" dirty="0"/>
              <a:t>Anmeldte jordmængder: (mio tons)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FA9A2-6E03-B1F9-B6D6-BDE4AF46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6</a:t>
            </a:fld>
            <a:endParaRPr lang="da-DK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82CE0-83ED-E51E-4B80-B26B57188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3045330"/>
            <a:ext cx="10558099" cy="1990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A8AA23-21E3-B27B-374F-98C82342B0D2}"/>
              </a:ext>
            </a:extLst>
          </p:cNvPr>
          <p:cNvSpPr txBox="1"/>
          <p:nvPr/>
        </p:nvSpPr>
        <p:spPr>
          <a:xfrm>
            <a:off x="6400667" y="173058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17 kommuner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C1F9FE-E95F-DC91-067C-C3253756B4B8}"/>
              </a:ext>
            </a:extLst>
          </p:cNvPr>
          <p:cNvCxnSpPr>
            <a:cxnSpLocks/>
          </p:cNvCxnSpPr>
          <p:nvPr/>
        </p:nvCxnSpPr>
        <p:spPr>
          <a:xfrm>
            <a:off x="3195376" y="2129425"/>
            <a:ext cx="0" cy="827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9201B3B-D28F-152F-EAE8-F809EC2EBC62}"/>
              </a:ext>
            </a:extLst>
          </p:cNvPr>
          <p:cNvSpPr txBox="1"/>
          <p:nvPr/>
        </p:nvSpPr>
        <p:spPr>
          <a:xfrm>
            <a:off x="4402670" y="171579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10 kommuner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77F25D-D4DE-151A-2D27-D561FAA9E6BB}"/>
              </a:ext>
            </a:extLst>
          </p:cNvPr>
          <p:cNvSpPr txBox="1"/>
          <p:nvPr/>
        </p:nvSpPr>
        <p:spPr>
          <a:xfrm>
            <a:off x="2404673" y="171579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71 kommuner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37AFC5-A716-6FD4-0C19-E752AE152C35}"/>
              </a:ext>
            </a:extLst>
          </p:cNvPr>
          <p:cNvCxnSpPr>
            <a:cxnSpLocks/>
          </p:cNvCxnSpPr>
          <p:nvPr/>
        </p:nvCxnSpPr>
        <p:spPr>
          <a:xfrm>
            <a:off x="5336041" y="2129425"/>
            <a:ext cx="0" cy="827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709B92-EB1E-464C-4756-4955801397AD}"/>
              </a:ext>
            </a:extLst>
          </p:cNvPr>
          <p:cNvCxnSpPr>
            <a:cxnSpLocks/>
          </p:cNvCxnSpPr>
          <p:nvPr/>
        </p:nvCxnSpPr>
        <p:spPr>
          <a:xfrm>
            <a:off x="7450490" y="2129425"/>
            <a:ext cx="0" cy="827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E61F3CC-E2B4-7AE0-8919-9948C7655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2" y="4795914"/>
            <a:ext cx="10723837" cy="20215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5546517-1C62-A12E-CF3A-FF3ADFB915AF}"/>
              </a:ext>
            </a:extLst>
          </p:cNvPr>
          <p:cNvSpPr txBox="1"/>
          <p:nvPr/>
        </p:nvSpPr>
        <p:spPr>
          <a:xfrm>
            <a:off x="8255225" y="1818317"/>
            <a:ext cx="39353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lang="da-DK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ennemsnitlig anmeldt jordmængde pr anmeldelse er </a:t>
            </a:r>
          </a:p>
          <a:p>
            <a:r>
              <a:rPr lang="da-DK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918 tons i 2023 og 813 tons i 2024.</a:t>
            </a:r>
            <a:endParaRPr lang="da-DK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08DF6B-1D7A-DF6E-0BCE-3EB6B6F88A8D}"/>
              </a:ext>
            </a:extLst>
          </p:cNvPr>
          <p:cNvSpPr/>
          <p:nvPr/>
        </p:nvSpPr>
        <p:spPr>
          <a:xfrm>
            <a:off x="8316033" y="4297544"/>
            <a:ext cx="1778558" cy="38937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6982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F840D-289E-2526-BFCB-32D69335F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8B2F9A-5BD8-C5B7-F050-8ABD54D9F5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7</a:t>
            </a:fld>
            <a:endParaRPr lang="da-DK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9DA91-73BD-3BFD-CFEE-54DFE9FC18A9}"/>
              </a:ext>
            </a:extLst>
          </p:cNvPr>
          <p:cNvSpPr txBox="1"/>
          <p:nvPr/>
        </p:nvSpPr>
        <p:spPr>
          <a:xfrm>
            <a:off x="84314" y="942054"/>
            <a:ext cx="11020530" cy="26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buNone/>
            </a:pPr>
            <a:r>
              <a:rPr lang="da-DK" sz="1800" dirty="0">
                <a:solidFill>
                  <a:srgbClr val="162E7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”Hvad er kommunens fornemmelse af aktiviteten af jordflytninger uden for de anmeldepligtige områder?”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D8D31-2916-EF12-19CF-D77A47018F65}"/>
              </a:ext>
            </a:extLst>
          </p:cNvPr>
          <p:cNvSpPr txBox="1"/>
          <p:nvPr/>
        </p:nvSpPr>
        <p:spPr>
          <a:xfrm>
            <a:off x="168628" y="1212000"/>
            <a:ext cx="10358595" cy="171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buNone/>
            </a:pPr>
            <a:r>
              <a:rPr lang="da-DK" sz="1800" dirty="0">
                <a:solidFill>
                  <a:srgbClr val="162E7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Svarmulighederne var således – med mulighed for at afgive en kommentar ved afkrydsning:</a:t>
            </a:r>
          </a:p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r>
              <a:rPr lang="da-DK" sz="1800" kern="0" dirty="0">
                <a:solidFill>
                  <a:srgbClr val="162E7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Aktiviteten er meget mindre end for de anmeldepligtige områder</a:t>
            </a:r>
            <a:endParaRPr lang="da-DK" sz="2800" kern="100" dirty="0">
              <a:solidFill>
                <a:srgbClr val="162E7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r>
              <a:rPr lang="da-DK" sz="1800" kern="0" dirty="0">
                <a:solidFill>
                  <a:srgbClr val="162E7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Aktiviteten er mindre end for de anmeldepligtige områder</a:t>
            </a:r>
            <a:endParaRPr lang="da-DK" sz="2800" kern="100" dirty="0">
              <a:solidFill>
                <a:srgbClr val="162E7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r>
              <a:rPr lang="da-DK" sz="1800" kern="0" dirty="0">
                <a:solidFill>
                  <a:srgbClr val="162E7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Aktiviteten er den samme som for de anmeldepligtige områder</a:t>
            </a:r>
            <a:endParaRPr lang="da-DK" sz="2800" kern="100" dirty="0">
              <a:solidFill>
                <a:srgbClr val="162E7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r>
              <a:rPr lang="da-DK" sz="1800" kern="0" dirty="0">
                <a:solidFill>
                  <a:srgbClr val="162E7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Aktiviteten er større end for de anmeldepligtige områder</a:t>
            </a:r>
            <a:endParaRPr lang="da-DK" sz="2800" kern="100" dirty="0">
              <a:solidFill>
                <a:srgbClr val="162E7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da-DK" sz="1800" kern="0" dirty="0">
                <a:solidFill>
                  <a:srgbClr val="162E7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Aktiviteten er meget større end for de anmeldepligtige områder</a:t>
            </a:r>
            <a:endParaRPr lang="da-DK" sz="2800" kern="100" dirty="0">
              <a:solidFill>
                <a:srgbClr val="162E7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D7D1A-3482-8C81-1BB1-0CF2FF99B0A9}"/>
              </a:ext>
            </a:extLst>
          </p:cNvPr>
          <p:cNvSpPr txBox="1"/>
          <p:nvPr/>
        </p:nvSpPr>
        <p:spPr>
          <a:xfrm>
            <a:off x="246201" y="3094057"/>
            <a:ext cx="60943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Det er u</a:t>
            </a:r>
            <a:r>
              <a:rPr lang="da-DK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ndersøgt om der er et mønster i besvarelserne alt efter hvilken type kommune, der er tale om.</a:t>
            </a:r>
          </a:p>
          <a:p>
            <a:endParaRPr lang="da-DK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da-DK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da-DK" dirty="0">
                <a:latin typeface="Arial" panose="020B0604020202020204" pitchFamily="34" charset="0"/>
                <a:cs typeface="Times New Roman" panose="02020603050405020304" pitchFamily="18" charset="0"/>
              </a:rPr>
              <a:t>Typer af kommuner er bestemt af Danmarks Statistik med udgangspunkt i tilgængeligheden af arbejdspladser og antallet af indbyggere i den største by i kommunen.</a:t>
            </a:r>
          </a:p>
          <a:p>
            <a:pPr marL="285750" indent="-285750">
              <a:buFontTx/>
              <a:buChar char="-"/>
            </a:pPr>
            <a:r>
              <a:rPr lang="da-DK" dirty="0">
                <a:latin typeface="Arial" panose="020B0604020202020204" pitchFamily="34" charset="0"/>
                <a:cs typeface="Times New Roman" panose="02020603050405020304" pitchFamily="18" charset="0"/>
              </a:rPr>
              <a:t>Hovedstadskommuner</a:t>
            </a:r>
          </a:p>
          <a:p>
            <a:pPr marL="285750" indent="-285750">
              <a:buFontTx/>
              <a:buChar char="-"/>
            </a:pPr>
            <a:r>
              <a:rPr lang="da-DK" dirty="0">
                <a:latin typeface="Arial" panose="020B0604020202020204" pitchFamily="34" charset="0"/>
                <a:cs typeface="Times New Roman" panose="02020603050405020304" pitchFamily="18" charset="0"/>
              </a:rPr>
              <a:t>Storbykommuner</a:t>
            </a:r>
          </a:p>
          <a:p>
            <a:pPr marL="285750" indent="-285750">
              <a:buFontTx/>
              <a:buChar char="-"/>
            </a:pPr>
            <a:r>
              <a:rPr lang="da-DK" dirty="0">
                <a:latin typeface="Arial" panose="020B0604020202020204" pitchFamily="34" charset="0"/>
                <a:cs typeface="Times New Roman" panose="02020603050405020304" pitchFamily="18" charset="0"/>
              </a:rPr>
              <a:t>Provinsbykommuner</a:t>
            </a:r>
          </a:p>
          <a:p>
            <a:pPr marL="285750" indent="-285750">
              <a:buFontTx/>
              <a:buChar char="-"/>
            </a:pPr>
            <a:r>
              <a:rPr lang="da-DK" dirty="0">
                <a:latin typeface="Arial" panose="020B0604020202020204" pitchFamily="34" charset="0"/>
                <a:cs typeface="Times New Roman" panose="02020603050405020304" pitchFamily="18" charset="0"/>
              </a:rPr>
              <a:t>Oplandskommuner</a:t>
            </a:r>
          </a:p>
          <a:p>
            <a:pPr marL="285750" indent="-285750">
              <a:buFontTx/>
              <a:buChar char="-"/>
            </a:pPr>
            <a:r>
              <a:rPr lang="da-DK" dirty="0">
                <a:latin typeface="Arial" panose="020B0604020202020204" pitchFamily="34" charset="0"/>
                <a:cs typeface="Times New Roman" panose="02020603050405020304" pitchFamily="18" charset="0"/>
              </a:rPr>
              <a:t>Landkommuner</a:t>
            </a:r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63D34-456E-71CE-A1F0-ADA764BA7DDA}"/>
              </a:ext>
            </a:extLst>
          </p:cNvPr>
          <p:cNvSpPr txBox="1">
            <a:spLocks/>
          </p:cNvSpPr>
          <p:nvPr/>
        </p:nvSpPr>
        <p:spPr>
          <a:xfrm>
            <a:off x="811419" y="208829"/>
            <a:ext cx="9603241" cy="651887"/>
          </a:xfrm>
          <a:prstGeom prst="rect">
            <a:avLst/>
          </a:prstGeom>
        </p:spPr>
        <p:txBody>
          <a:bodyPr/>
          <a:lstStyle>
            <a:lvl1pPr algn="l" defTabSz="914355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35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Jord fra ikke anmeldepligtige områder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BCC50A-B311-4BAB-5570-3B0925462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665" y="2931381"/>
            <a:ext cx="5531134" cy="34291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D883AB-1C35-3A00-8912-2ABC1ED3A231}"/>
              </a:ext>
            </a:extLst>
          </p:cNvPr>
          <p:cNvSpPr txBox="1"/>
          <p:nvPr/>
        </p:nvSpPr>
        <p:spPr>
          <a:xfrm>
            <a:off x="9149058" y="1633773"/>
            <a:ext cx="2756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12 kommuner har ikke udfyldt eller givet et svar svarende til ”ved ikke”</a:t>
            </a:r>
          </a:p>
          <a:p>
            <a:r>
              <a:rPr lang="da-DK" dirty="0"/>
              <a:t>Mange giver udtryk for det er svært, da kommunerne reelt ikke ved det, da jorden netop ikke er anmeldepligtige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22825F-0DFE-409E-260D-1366A5021240}"/>
              </a:ext>
            </a:extLst>
          </p:cNvPr>
          <p:cNvSpPr txBox="1"/>
          <p:nvPr/>
        </p:nvSpPr>
        <p:spPr>
          <a:xfrm>
            <a:off x="6792238" y="6363781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Times New Roman" panose="02020603050405020304" pitchFamily="18" charset="0"/>
              </a:rPr>
              <a:t>Kort kommer fra Danmarks Statistik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6381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93884-D380-DC09-5221-6C5F4E980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0A225-E581-D767-6C16-86F31B3B5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pPr/>
              <a:t>8</a:t>
            </a:fld>
            <a:endParaRPr lang="da-DK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B4C4B-0D0A-3E0D-3C4D-F1FE1FF2F402}"/>
              </a:ext>
            </a:extLst>
          </p:cNvPr>
          <p:cNvSpPr txBox="1"/>
          <p:nvPr/>
        </p:nvSpPr>
        <p:spPr>
          <a:xfrm>
            <a:off x="246201" y="1553688"/>
            <a:ext cx="60943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Det eneste mønster, der ses i besvarelsen gælder </a:t>
            </a:r>
            <a:r>
              <a:rPr lang="da-DK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hovedstadskommunerne</a:t>
            </a:r>
            <a:r>
              <a:rPr lang="da-DK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hvor der ses en tendens til at vurdere mængderne fra de ikke-anmeldepligtige områder </a:t>
            </a:r>
            <a:r>
              <a:rPr lang="da-DK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som meget mindre</a:t>
            </a:r>
            <a:r>
              <a:rPr lang="da-DK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Samlet set laves den vurdering, at for en hovedstadskommune er mængderne fra den ikke-anmeldepligtige jord lave og udgør 10 %. For Københavns kommune og Frederiksberg kommune sættes andelen til 0</a:t>
            </a:r>
            <a:endParaRPr lang="da-DK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33F02-A2CB-8E40-56C3-786431409460}"/>
              </a:ext>
            </a:extLst>
          </p:cNvPr>
          <p:cNvSpPr txBox="1"/>
          <p:nvPr/>
        </p:nvSpPr>
        <p:spPr>
          <a:xfrm>
            <a:off x="6752153" y="1578645"/>
            <a:ext cx="47750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Samlet set vurderes det at for de restende kommuner </a:t>
            </a:r>
            <a:r>
              <a:rPr lang="da-DK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(storby, provins, opland og landkommuner) </a:t>
            </a:r>
            <a:r>
              <a:rPr lang="da-DK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vil mængderne af den flyttede jord være den samme som for de anmeldepligtige områder. Dette er bedste bud, men et meget usikkert skøn.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A26187-7243-AC4C-AAE6-192388037A49}"/>
              </a:ext>
            </a:extLst>
          </p:cNvPr>
          <p:cNvSpPr txBox="1"/>
          <p:nvPr/>
        </p:nvSpPr>
        <p:spPr>
          <a:xfrm>
            <a:off x="3293363" y="4167958"/>
            <a:ext cx="65037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Samlet set beregnes på baggrund af ovenstående og ud fra kommunernes data om jordmængder i de anmeldepligtige områder </a:t>
            </a:r>
            <a:r>
              <a:rPr lang="da-DK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en jordmængde i de ikke anmeldepligtige områder til 17 mio tons, </a:t>
            </a:r>
            <a:r>
              <a:rPr lang="da-DK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hvilket er </a:t>
            </a:r>
            <a:r>
              <a:rPr lang="da-DK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40</a:t>
            </a:r>
            <a:r>
              <a:rPr lang="da-DK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% af den samlede jordmængde (42 mio tons i alt).</a:t>
            </a:r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8C432-90FD-DC2B-020D-94FED8AE59F5}"/>
              </a:ext>
            </a:extLst>
          </p:cNvPr>
          <p:cNvSpPr txBox="1">
            <a:spLocks/>
          </p:cNvSpPr>
          <p:nvPr/>
        </p:nvSpPr>
        <p:spPr>
          <a:xfrm>
            <a:off x="811419" y="91772"/>
            <a:ext cx="9603241" cy="651887"/>
          </a:xfrm>
          <a:prstGeom prst="rect">
            <a:avLst/>
          </a:prstGeom>
        </p:spPr>
        <p:txBody>
          <a:bodyPr/>
          <a:lstStyle>
            <a:lvl1pPr algn="l" defTabSz="914355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35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Jord fra ikke anmeldepligtige områder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1636DCA-F51B-A5B5-6F86-E43479370AAD}"/>
              </a:ext>
            </a:extLst>
          </p:cNvPr>
          <p:cNvSpPr/>
          <p:nvPr/>
        </p:nvSpPr>
        <p:spPr>
          <a:xfrm>
            <a:off x="6528471" y="4964067"/>
            <a:ext cx="1778558" cy="38937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0D4201-5976-7587-368D-71BD1918D380}"/>
              </a:ext>
            </a:extLst>
          </p:cNvPr>
          <p:cNvSpPr/>
          <p:nvPr/>
        </p:nvSpPr>
        <p:spPr>
          <a:xfrm>
            <a:off x="4317442" y="4941482"/>
            <a:ext cx="1778558" cy="38937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3795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E7DD9-6286-B913-201C-3C1F07850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5CBD-7298-57C1-DA30-2B37F799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873992"/>
            <a:ext cx="4963886" cy="651887"/>
          </a:xfrm>
        </p:spPr>
        <p:txBody>
          <a:bodyPr/>
          <a:lstStyle/>
          <a:p>
            <a:r>
              <a:rPr lang="da-DK" dirty="0"/>
              <a:t>Mængdeberegninger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E53804-C65A-1942-B2F7-2304376FF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da-DK" noProof="0" smtClean="0"/>
              <a:t>9</a:t>
            </a:fld>
            <a:endParaRPr lang="da-DK" noProof="0" dirty="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4416407D-C8FE-D0F7-8AB4-60D00B6C1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859848"/>
              </p:ext>
            </p:extLst>
          </p:nvPr>
        </p:nvGraphicFramePr>
        <p:xfrm>
          <a:off x="3732155" y="1715383"/>
          <a:ext cx="8235432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682">
                  <a:extLst>
                    <a:ext uri="{9D8B030D-6E8A-4147-A177-3AD203B41FA5}">
                      <a16:colId xmlns:a16="http://schemas.microsoft.com/office/drawing/2014/main" val="2117769540"/>
                    </a:ext>
                  </a:extLst>
                </a:gridCol>
                <a:gridCol w="2131502">
                  <a:extLst>
                    <a:ext uri="{9D8B030D-6E8A-4147-A177-3AD203B41FA5}">
                      <a16:colId xmlns:a16="http://schemas.microsoft.com/office/drawing/2014/main" val="2288307794"/>
                    </a:ext>
                  </a:extLst>
                </a:gridCol>
                <a:gridCol w="2158438">
                  <a:extLst>
                    <a:ext uri="{9D8B030D-6E8A-4147-A177-3AD203B41FA5}">
                      <a16:colId xmlns:a16="http://schemas.microsoft.com/office/drawing/2014/main" val="2887142568"/>
                    </a:ext>
                  </a:extLst>
                </a:gridCol>
                <a:gridCol w="2045810">
                  <a:extLst>
                    <a:ext uri="{9D8B030D-6E8A-4147-A177-3AD203B41FA5}">
                      <a16:colId xmlns:a16="http://schemas.microsoft.com/office/drawing/2014/main" val="3824788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Datakilder: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Jordweb, Flytjord, Estimater,</a:t>
                      </a:r>
                    </a:p>
                    <a:p>
                      <a:r>
                        <a:rPr lang="da-DK" dirty="0"/>
                        <a:t>Spørgeskema (K)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Data fra regioner,</a:t>
                      </a:r>
                    </a:p>
                    <a:p>
                      <a:r>
                        <a:rPr lang="da-DK" dirty="0"/>
                        <a:t>Spørgeskema (K),</a:t>
                      </a:r>
                    </a:p>
                    <a:p>
                      <a:r>
                        <a:rPr lang="da-DK" dirty="0"/>
                        <a:t>Opskalering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Spørgeskema (V),</a:t>
                      </a:r>
                    </a:p>
                    <a:p>
                      <a:r>
                        <a:rPr lang="da-DK" dirty="0"/>
                        <a:t>Spørgeskema (K),</a:t>
                      </a:r>
                    </a:p>
                    <a:p>
                      <a:r>
                        <a:rPr lang="da-DK" dirty="0"/>
                        <a:t>Opskalering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482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11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Mængder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Metode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02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Anmeldt jord*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25+17 = 42 mio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Flyttet jord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4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Opgravet jord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771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127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Andel uden for de anmeldepligtige områder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        40 %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Beregnes</a:t>
                      </a:r>
                    </a:p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78870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E9B23C11-AB5F-BF95-1312-A97B3FEE077A}"/>
              </a:ext>
            </a:extLst>
          </p:cNvPr>
          <p:cNvSpPr/>
          <p:nvPr/>
        </p:nvSpPr>
        <p:spPr>
          <a:xfrm>
            <a:off x="5389479" y="3356171"/>
            <a:ext cx="2176929" cy="38937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7D8EBE-EB85-2596-518A-8A3650B7B094}"/>
              </a:ext>
            </a:extLst>
          </p:cNvPr>
          <p:cNvSpPr txBox="1"/>
          <p:nvPr/>
        </p:nvSpPr>
        <p:spPr>
          <a:xfrm>
            <a:off x="3818374" y="6168851"/>
            <a:ext cx="7296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* Bemærk at termen ”Anmeldt jord” i dette tilfælde består af mængdeopgørelse for både anmeldepligtige områder og ikke-anmeldepligtige områder.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F82397-9A6A-E9DF-5234-374295987D14}"/>
              </a:ext>
            </a:extLst>
          </p:cNvPr>
          <p:cNvSpPr/>
          <p:nvPr/>
        </p:nvSpPr>
        <p:spPr>
          <a:xfrm>
            <a:off x="5389479" y="4834953"/>
            <a:ext cx="2176929" cy="38937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09440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EFTMARGIN" val="36.36"/>
  <p:tag name="MASTERRIGHTMARGIN" val="36.36"/>
  <p:tag name="MASTERTOPMARGIN" val="122"/>
  <p:tag name="MASTERBOTTOMMARGIN" val="122"/>
  <p:tag name="CUSTMASTERLEFTMARGIN" val="36.36"/>
  <p:tag name="CUSTMASTERRIGHTMARGIN" val="36.36"/>
  <p:tag name="CUSTMASTERTOPMARGIN" val="122"/>
  <p:tag name="CUSTMASTERBOTTOMMARGIN" val="122"/>
  <p:tag name="GUIDESAPPLIEDTO" val="2"/>
  <p:tag name="TITLETOPMARGIN" val="105.8957"/>
  <p:tag name="TITLEBOTTOMMARGIN" val="180.5376"/>
  <p:tag name="FOOTERTOPMARGIN" val="506.393"/>
  <p:tag name="FOOTERBOTTOMMARGIN" val="514.8751"/>
  <p:tag name="MAXCOLS" val="9"/>
  <p:tag name="MAXROWS" val="6"/>
  <p:tag name="MAXGUTTERROW" val="1 cm"/>
  <p:tag name="MAXGUTTERCOL" val="1 cm"/>
  <p:tag name="GUIDEMETRICUNIT" val="c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21.8898"/>
  <p:tag name="MASTERLEFTMARGIN" val="36.2835"/>
  <p:tag name="MASTERRIGHTMARGIN" val="36.2835"/>
  <p:tag name="MASTERBOTTOMMARGIN" val="121.8898"/>
  <p:tag name="CUSTMASTERTOPMARGIN" val="121.8898"/>
  <p:tag name="CUSTMASTERLEFTMARGIN" val="36.2835"/>
  <p:tag name="CUSTMASTERRIGHTMARGIN" val="36.2835"/>
  <p:tag name="CUSTMASTERBOTTOMMARGIN" val="121.88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415.625"/>
  <p:tag name="ORIGINAL_HEIGHT" val="107.1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465.75"/>
  <p:tag name="ORIGINAL_HEIGHT" val="2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465.75"/>
  <p:tag name="ORIGINAL_HEIGHT" val="25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107.0276"/>
  <p:tag name="ORIGINAL_HEIGHT" val="50.245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905.7551"/>
  <p:tag name="ORIGINAL_HEIGHT" val="74.64189"/>
  <p:tag name="GUIDESTITLE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FOOTERSHAP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APPLIEDTO" val="2"/>
  <p:tag name="GUIDECOLS" val="1"/>
  <p:tag name="GUIDEROWS" val="1"/>
  <p:tag name="GUTTERCOL" val="0.6"/>
  <p:tag name="GUTTERROW" val="0.6"/>
  <p:tag name="MASTERTOPMARGIN" val="121.8898"/>
  <p:tag name="MASTERLEFTMARGIN" val="36.2835"/>
  <p:tag name="MASTERRIGHTMARGIN" val="36.2835"/>
  <p:tag name="MASTERBOTTOMMARGIN" val="121.889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APPLIEDTO" val="2"/>
  <p:tag name="GUIDECOLS" val="1"/>
  <p:tag name="GUIDEROWS" val="1"/>
  <p:tag name="GUTTERCOL" val="0.6"/>
  <p:tag name="GUTTERROW" val="0.6"/>
  <p:tag name="MASTERTOPMARGIN" val="121.8898"/>
  <p:tag name="MASTERLEFTMARGIN" val="36.2835"/>
  <p:tag name="MASTERRIGHTMARGIN" val="36.2835"/>
  <p:tag name="MASTERBOTTOMMARGIN" val="121.889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379.4155"/>
  <p:tag name="ORIGINAL_HEIGHT" val="95.564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21.8898"/>
  <p:tag name="MASTERLEFTMARGIN" val="36.2835"/>
  <p:tag name="MASTERRIGHTMARGIN" val="36.2835"/>
  <p:tag name="MASTERBOTTOMMARGIN" val="121.8898"/>
  <p:tag name="CUSTMASTERTOPMARGIN" val="121.8898"/>
  <p:tag name="CUSTMASTERLEFTMARGIN" val="36.2835"/>
  <p:tag name="CUSTMASTERRIGHTMARGIN" val="36.2835"/>
  <p:tag name="CUSTMASTERBOTTOMMARGIN" val="121.889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21.8898"/>
  <p:tag name="MASTERLEFTMARGIN" val="36.2835"/>
  <p:tag name="MASTERRIGHTMARGIN" val="36.2835"/>
  <p:tag name="MASTERBOTTOMMARGIN" val="121.8898"/>
  <p:tag name="CUSTMASTERTOPMARGIN" val="121.8898"/>
  <p:tag name="CUSTMASTERLEFTMARGIN" val="36.2835"/>
  <p:tag name="CUSTMASTERRIGHTMARGIN" val="36.2835"/>
  <p:tag name="CUSTMASTERBOTTOMMARGIN" val="121.88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21.8898"/>
  <p:tag name="MASTERLEFTMARGIN" val="36.2835"/>
  <p:tag name="MASTERRIGHTMARGIN" val="36.2835"/>
  <p:tag name="MASTERBOTTOMMARGIN" val="121.8898"/>
  <p:tag name="CUSTMASTERTOPMARGIN" val="121.8898"/>
  <p:tag name="CUSTMASTERLEFTMARGIN" val="36.2835"/>
  <p:tag name="CUSTMASTERRIGHTMARGIN" val="36.2835"/>
  <p:tag name="CUSTMASTERBOTTOMMARGIN" val="121.8898"/>
</p:tagLst>
</file>

<file path=ppt/theme/theme1.xml><?xml version="1.0" encoding="utf-8"?>
<a:theme xmlns:a="http://schemas.openxmlformats.org/drawingml/2006/main" name="Office-tema">
  <a:themeElements>
    <a:clrScheme name="__WSP">
      <a:dk1>
        <a:srgbClr val="000000"/>
      </a:dk1>
      <a:lt1>
        <a:srgbClr val="FFFFFF"/>
      </a:lt1>
      <a:dk2>
        <a:srgbClr val="404040"/>
      </a:dk2>
      <a:lt2>
        <a:srgbClr val="CCCCCC"/>
      </a:lt2>
      <a:accent1>
        <a:srgbClr val="FF372F"/>
      </a:accent1>
      <a:accent2>
        <a:srgbClr val="CC2126"/>
      </a:accent2>
      <a:accent3>
        <a:srgbClr val="680005"/>
      </a:accent3>
      <a:accent4>
        <a:srgbClr val="9A9A9A"/>
      </a:accent4>
      <a:accent5>
        <a:srgbClr val="CCCCCC"/>
      </a:accent5>
      <a:accent6>
        <a:srgbClr val="E1E1E1"/>
      </a:accent6>
      <a:hlink>
        <a:srgbClr val="000000"/>
      </a:hlink>
      <a:folHlink>
        <a:srgbClr val="4040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Blue 1">
      <a:srgbClr val="1594FD"/>
    </a:custClr>
    <a:custClr name="Blue 2">
      <a:srgbClr val="162E76"/>
    </a:custClr>
    <a:custClr name="Orange 1">
      <a:srgbClr val="F35B05"/>
    </a:custClr>
    <a:custClr name="Custom Color 4">
      <a:srgbClr val="C33900"/>
    </a:custClr>
    <a:custClr name="Yellow 1">
      <a:srgbClr val="FFD10A"/>
    </a:custClr>
    <a:custClr name="Yellow 2">
      <a:srgbClr val="FEA513"/>
    </a:custClr>
    <a:custClr name="Green 1">
      <a:srgbClr val="496C1A"/>
    </a:custClr>
    <a:custClr name="Green 2">
      <a:srgbClr val="224807"/>
    </a:custClr>
    <a:custClr name="Brown 1">
      <a:srgbClr val="B16F4F"/>
    </a:custClr>
    <a:custClr name="Brown 2">
      <a:srgbClr val="4C2C00"/>
    </a:custClr>
  </a:custClrLst>
  <a:extLst>
    <a:ext uri="{05A4C25C-085E-4340-85A3-A5531E510DB2}">
      <thm15:themeFamily xmlns:thm15="http://schemas.microsoft.com/office/thememl/2012/main" name="da-dk_Presentation_Complete.potx" id="{3B52929E-4553-4D65-924E-01485DA85E40}" vid="{D256C1A9-17A5-4C65-A2B0-A67024A449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AD25B78-E99E-4147-A109-26136684F450}">
  <we:reference id="b0430364-2ab6-47cd-907e-f8b72239b204" version="4.12.61.0" store="EXCatalog" storeType="EXCatalog"/>
  <we:alternateReferences>
    <we:reference id="WA200000729" version="4.12.61.0" store="en-IE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0EAB2C5FE93D11DB970700E08161165F0035B204F913BC4B4A86F4E181078EE415004D5A9E858A0C5846B9F02F30104C6E84" ma:contentTypeVersion="10" ma:contentTypeDescription="Definerer det som er fælles for alle projektdokumenter" ma:contentTypeScope="" ma:versionID="707e3ea8e6006db10a69a23b50a8ac02">
  <xsd:schema xmlns:xsd="http://www.w3.org/2001/XMLSchema" xmlns:xs="http://www.w3.org/2001/XMLSchema" xmlns:p="http://schemas.microsoft.com/office/2006/metadata/properties" xmlns:ns1="http://schemas.microsoft.com/sharepoint/v3" xmlns:ns3="1661c841-9d38-4fe3-be05-7ca87b11e476" targetNamespace="http://schemas.microsoft.com/office/2006/metadata/properties" ma:root="true" ma:fieldsID="5145f68b74615452c9d179430ddb7c54" ns1:_="" ns3:_="">
    <xsd:import namespace="http://schemas.microsoft.com/sharepoint/v3"/>
    <xsd:import namespace="1661c841-9d38-4fe3-be05-7ca87b11e476"/>
    <xsd:element name="properties">
      <xsd:complexType>
        <xsd:sequence>
          <xsd:element name="documentManagement">
            <xsd:complexType>
              <xsd:all>
                <xsd:element ref="ns1:Comments" minOccurs="0"/>
                <xsd:element ref="ns1:ESDHCaseID" minOccurs="0"/>
                <xsd:element ref="ns1:ESDHCaseFileID" minOccurs="0"/>
                <xsd:element ref="ns1:ESDHCustomerName" minOccurs="0"/>
                <xsd:element ref="ns1:ESDHCustomerID" minOccurs="0"/>
                <xsd:element ref="ns1:ESDHProjectManager" minOccurs="0"/>
                <xsd:element ref="ns1:ESDHOrdererName" minOccurs="0"/>
                <xsd:element ref="ns1:ESDHDeptName" minOccurs="0"/>
                <xsd:element ref="ns1:ESDHDeptID" minOccurs="0"/>
                <xsd:element ref="ns1:ESDHProductArea" minOccurs="0"/>
                <xsd:element ref="ns1:ESDHCustomerGroup" minOccurs="0"/>
                <xsd:element ref="ns1:ESDHReceiverCompanyName" minOccurs="0"/>
                <xsd:element ref="ns1:ESDHReceiverAttentionPerson" minOccurs="0"/>
                <xsd:element ref="ns1:ESDHReceiverFullAddress" minOccurs="0"/>
                <xsd:element ref="ns1:ESDHReceiverTelephone" minOccurs="0"/>
                <xsd:element ref="ns1:ESDHReceiverMobileTelephone" minOccurs="0"/>
                <xsd:element ref="ns1:ESDHReceiverEmail" minOccurs="0"/>
                <xsd:element ref="ns1:ESDHReceiverFax" minOccurs="0"/>
                <xsd:element ref="ns1:ESDHDocumentInformationInitials" minOccurs="0"/>
                <xsd:element ref="ns1:ESDHDocumentInformationCustomerReference" minOccurs="0"/>
                <xsd:element ref="ns1:ESDHDocumentInformationDate" minOccurs="0"/>
                <xsd:element ref="ns1:ESDHDocumentInformationLogo" minOccurs="0"/>
                <xsd:element ref="ns1:ESDHDocumentInformationOnline" minOccurs="0"/>
                <xsd:element ref="ns1:ESDHDocumentInformationLanguage" minOccurs="0"/>
                <xsd:element ref="ns1:ESDHQualityControlReviewNumber" minOccurs="0"/>
                <xsd:element ref="ns1:ESDHSenderCompanyName" minOccurs="0"/>
                <xsd:element ref="ns1:ESDHSenderCompanyAddress" minOccurs="0"/>
                <xsd:element ref="ns1:ESDHSenderCompanyZipCodeCity" minOccurs="0"/>
                <xsd:element ref="ns1:ESDHSenderOfficeName" minOccurs="0"/>
                <xsd:element ref="ns1:ESDHSenderDepartmentName" minOccurs="0"/>
                <xsd:element ref="ns1:ESDHSenderTelephone" minOccurs="0"/>
                <xsd:element ref="ns1:ESDHSenderName" minOccurs="0"/>
                <xsd:element ref="ns1:ESDHSenderTitle" minOccurs="0"/>
                <xsd:element ref="ns1:ESDHSenderEducation" minOccurs="0"/>
                <xsd:element ref="ns1:ESDHSenderMobileTelephone" minOccurs="0"/>
                <xsd:element ref="ns1:ESDHSenderEmail" minOccurs="0"/>
                <xsd:element ref="ns1:ESDHAddTitleSignature" minOccurs="0"/>
                <xsd:element ref="ns1:ESDHAddEducationInSignature" minOccurs="0"/>
                <xsd:element ref="ns1:Current_x0020_Version" minOccurs="0"/>
                <xsd:element ref="ns1:ESDHAddCaseIDToDocumment" minOccurs="0"/>
                <xsd:element ref="ns1:ESDHAddSubProjectToDocumment" minOccurs="0"/>
                <xsd:element ref="ns1:ESDHAddVersionToDocumment" minOccurs="0"/>
                <xsd:element ref="ns1:ESDHSubProjectTitle" minOccurs="0"/>
                <xsd:element ref="ns1:ESDHReviewedBy" minOccurs="0"/>
                <xsd:element ref="ns1:ESDHApprovedBy" minOccurs="0"/>
                <xsd:element ref="ns1:ESDHSentDate" minOccurs="0"/>
                <xsd:element ref="ns1:ESDHActivityTitle" minOccurs="0"/>
                <xsd:element ref="ns1:ESDHProject" minOccurs="0"/>
                <xsd:element ref="ns1:ESDHPhases" minOccurs="0"/>
                <xsd:element ref="ns1:ESDHPMDocumentName" minOccurs="0"/>
                <xsd:element ref="ns3:ESDHSubProject" minOccurs="0"/>
                <xsd:element ref="ns3:ESDH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8" nillable="true" ma:displayName="Beskrivelse" ma:internalName="Comments">
      <xsd:simpleType>
        <xsd:restriction base="dms:Note">
          <xsd:maxLength value="255"/>
        </xsd:restriction>
      </xsd:simpleType>
    </xsd:element>
    <xsd:element name="ESDHCaseID" ma:index="10" nillable="true" ma:displayName="ProjektId" ma:default="22007033" ma:internalName="ESDHCaseID" ma:readOnly="false">
      <xsd:simpleType>
        <xsd:restriction base="dms:Text"/>
      </xsd:simpleType>
    </xsd:element>
    <xsd:element name="ESDHCaseFileID" ma:index="11" nillable="true" ma:displayName="DokumentID" ma:internalName="ESDHCaseFileID" ma:readOnly="false">
      <xsd:simpleType>
        <xsd:restriction base="dms:Text"/>
      </xsd:simpleType>
    </xsd:element>
    <xsd:element name="ESDHCustomerName" ma:index="12" nillable="true" ma:displayName="Kunde" ma:default="Miljøstyrelsen" ma:internalName="ESDHCustomerName" ma:readOnly="false">
      <xsd:simpleType>
        <xsd:restriction base="dms:Text"/>
      </xsd:simpleType>
    </xsd:element>
    <xsd:element name="ESDHCustomerID" ma:index="13" nillable="true" ma:displayName="KundeID" ma:default="25798376" ma:internalName="ESDHCustomerID" ma:readOnly="false">
      <xsd:simpleType>
        <xsd:restriction base="dms:Text"/>
      </xsd:simpleType>
    </xsd:element>
    <xsd:element name="ESDHProjectManager" ma:index="14" nillable="true" ma:displayName="Projektleder" ma:default="katrine.smith@wsp.com" ma:description="Navnet på projektets projektleder" ma:internalName="ESDHProjectManager" ma:readOnly="false">
      <xsd:simpleType>
        <xsd:restriction base="dms:Text"/>
      </xsd:simpleType>
    </xsd:element>
    <xsd:element name="ESDHOrdererName" ma:index="15" nillable="true" ma:displayName="Rekvirent" ma:default="" ma:description="Navnet på rekvirenten hos kunden" ma:internalName="ESDHOrdererName" ma:readOnly="false">
      <xsd:simpleType>
        <xsd:restriction base="dms:Text"/>
      </xsd:simpleType>
    </xsd:element>
    <xsd:element name="ESDHDeptName" ma:index="16" nillable="true" ma:displayName="Afdeling" ma:description="Navn på afdelingen under hvilken projektet hører" ma:internalName="ESDHDeptName" ma:readOnly="false">
      <xsd:simpleType>
        <xsd:restriction base="dms:Text"/>
      </xsd:simpleType>
    </xsd:element>
    <xsd:element name="ESDHDeptID" ma:index="17" nillable="true" ma:displayName="AfdelingID" ma:default="24040" ma:description="ID for afdelingen under hvilken projektet hører" ma:internalName="ESDHDeptID" ma:readOnly="false">
      <xsd:simpleType>
        <xsd:restriction base="dms:Text"/>
      </xsd:simpleType>
    </xsd:element>
    <xsd:element name="ESDHProductArea" ma:index="18" nillable="true" ma:displayName="Produktområde" ma:default="" ma:description="Produktområde for projektet" ma:internalName="ESDHProductArea" ma:readOnly="false">
      <xsd:simpleType>
        <xsd:restriction base="dms:Text"/>
      </xsd:simpleType>
    </xsd:element>
    <xsd:element name="ESDHCustomerGroup" ma:index="19" nillable="true" ma:displayName="Kundesegment" ma:default="" ma:description="Kundesegment for projektet" ma:internalName="ESDHCustomerGroup" ma:readOnly="false">
      <xsd:simpleType>
        <xsd:restriction base="dms:Text"/>
      </xsd:simpleType>
    </xsd:element>
    <xsd:element name="ESDHReceiverCompanyName" ma:index="20" nillable="true" ma:displayName="Modtager firma" ma:description="Modtageroplysningers firmanavn" ma:internalName="ESDHReceiverCompanyName" ma:readOnly="false">
      <xsd:simpleType>
        <xsd:restriction base="dms:Text"/>
      </xsd:simpleType>
    </xsd:element>
    <xsd:element name="ESDHReceiverAttentionPerson" ma:index="21" nillable="true" ma:displayName="Modtager attention" ma:description="Modtageroplysningers attention" ma:internalName="ESDHReceiverAttentionPerson" ma:readOnly="false">
      <xsd:simpleType>
        <xsd:restriction base="dms:Text"/>
      </xsd:simpleType>
    </xsd:element>
    <xsd:element name="ESDHReceiverFullAddress" ma:index="22" nillable="true" ma:displayName="Modtager adresse" ma:description="Modtageroplysningers adresse" ma:internalName="ESDHReceiverFullAddress" ma:readOnly="false">
      <xsd:simpleType>
        <xsd:restriction base="dms:Note">
          <xsd:maxLength value="255"/>
        </xsd:restriction>
      </xsd:simpleType>
    </xsd:element>
    <xsd:element name="ESDHReceiverTelephone" ma:index="23" nillable="true" ma:displayName="Modtager direkte tlf." ma:description="Modtagersoplysningers direkte telefon" ma:internalName="ESDHReceiverTelephone" ma:readOnly="false">
      <xsd:simpleType>
        <xsd:restriction base="dms:Text"/>
      </xsd:simpleType>
    </xsd:element>
    <xsd:element name="ESDHReceiverMobileTelephone" ma:index="24" nillable="true" ma:displayName="Modtager mobiltelefon" ma:description="Modtageroplysningers mobilnummer" ma:internalName="ESDHReceiverMobileTelephone" ma:readOnly="false">
      <xsd:simpleType>
        <xsd:restriction base="dms:Text"/>
      </xsd:simpleType>
    </xsd:element>
    <xsd:element name="ESDHReceiverEmail" ma:index="25" nillable="true" ma:displayName="Modtager e-mail" ma:description="Modtageroplysningers e-mail" ma:internalName="ESDHReceiverEmail" ma:readOnly="false">
      <xsd:simpleType>
        <xsd:restriction base="dms:Text"/>
      </xsd:simpleType>
    </xsd:element>
    <xsd:element name="ESDHReceiverFax" ma:index="26" nillable="true" ma:displayName="Modtager fax" ma:description="Modtageroplysningers fax" ma:internalName="ESDHReceiverFax" ma:readOnly="false">
      <xsd:simpleType>
        <xsd:restriction base="dms:Text"/>
      </xsd:simpleType>
    </xsd:element>
    <xsd:element name="ESDHDocumentInformationInitials" ma:index="27" nillable="true" ma:displayName="Initialer" ma:description="Dokumentoplysningers initials" ma:internalName="ESDHDocumentInformationInitials" ma:readOnly="false">
      <xsd:simpleType>
        <xsd:restriction base="dms:Text"/>
      </xsd:simpleType>
    </xsd:element>
    <xsd:element name="ESDHDocumentInformationCustomerReference" ma:index="28" nillable="true" ma:displayName="Kunde ref." ma:description="Kunde reference til dokumentinformation panel" ma:internalName="ESDHDocumentInformationCustomerReference" ma:readOnly="false">
      <xsd:simpleType>
        <xsd:restriction base="dms:Text"/>
      </xsd:simpleType>
    </xsd:element>
    <xsd:element name="ESDHDocumentInformationDate" ma:index="29" nillable="true" ma:displayName="Dato" ma:description="Dato for dokumentinformation panel" ma:internalName="ESDHDocumentInformationDate" ma:readOnly="false">
      <xsd:simpleType>
        <xsd:restriction base="dms:DateTime"/>
      </xsd:simpleType>
    </xsd:element>
    <xsd:element name="ESDHDocumentInformationLogo" ma:index="30" nillable="true" ma:displayName="Logo" ma:description="Logo til dokumentinformation panel" ma:hidden="true" ma:internalName="ESDHDocumentInformationLogo" ma:readOnly="false">
      <xsd:simpleType>
        <xsd:restriction base="dms:Boolean"/>
      </xsd:simpleType>
    </xsd:element>
    <xsd:element name="ESDHDocumentInformationOnline" ma:index="31" nillable="true" ma:displayName="Online" ma:description="Online link for dokumentinformation panel" ma:internalName="ESDHDocumentInformationOnline" ma:readOnly="false">
      <xsd:simpleType>
        <xsd:restriction base="dms:Text"/>
      </xsd:simpleType>
    </xsd:element>
    <xsd:element name="ESDHDocumentInformationLanguage" ma:index="32" nillable="true" ma:displayName="Sprog" ma:description="Sprog" ma:format="RadioButtons" ma:internalName="ESDHDocumentInformationLanguage" ma:readOnly="false">
      <xsd:simpleType>
        <xsd:restriction base="dms:Choice">
          <xsd:enumeration value="Dansk"/>
          <xsd:enumeration value="English"/>
        </xsd:restriction>
      </xsd:simpleType>
    </xsd:element>
    <xsd:element name="ESDHQualityControlReviewNumber" ma:index="33" nillable="true" ma:displayName="Revisionsnr." ma:description="Oplysninger til KS-del Revisionsnr." ma:internalName="ESDHQualityControlReviewNumber" ma:readOnly="false">
      <xsd:simpleType>
        <xsd:restriction base="dms:Text"/>
      </xsd:simpleType>
    </xsd:element>
    <xsd:element name="ESDHSenderCompanyName" ma:index="34" nillable="true" ma:displayName="Afsender selskab" ma:description="Afsender selskab" ma:internalName="ESDHSenderCompanyName" ma:readOnly="false">
      <xsd:simpleType>
        <xsd:restriction base="dms:Text"/>
      </xsd:simpleType>
    </xsd:element>
    <xsd:element name="ESDHSenderCompanyAddress" ma:index="35" nillable="true" ma:displayName="Afsender adresse" ma:description="Afsender adresse" ma:internalName="ESDHSenderCompanyAddress" ma:readOnly="false">
      <xsd:simpleType>
        <xsd:restriction base="dms:Text"/>
      </xsd:simpleType>
    </xsd:element>
    <xsd:element name="ESDHSenderCompanyZipCodeCity" ma:index="36" nillable="true" ma:displayName="Afsender postnummer" ma:description="Afsender postnummer" ma:internalName="ESDHSenderCompanyZipCodeCity" ma:readOnly="false">
      <xsd:simpleType>
        <xsd:restriction base="dms:Text"/>
      </xsd:simpleType>
    </xsd:element>
    <xsd:element name="ESDHSenderOfficeName" ma:index="37" nillable="true" ma:displayName="Afsender kontor" ma:description="Afsender kontor" ma:internalName="ESDHSenderOfficeName" ma:readOnly="false">
      <xsd:simpleType>
        <xsd:restriction base="dms:Text"/>
      </xsd:simpleType>
    </xsd:element>
    <xsd:element name="ESDHSenderDepartmentName" ma:index="38" nillable="true" ma:displayName="Afsender afdeling" ma:description="Afsender afdeling" ma:internalName="ESDHSenderDepartmentName" ma:readOnly="false">
      <xsd:simpleType>
        <xsd:restriction base="dms:Text"/>
      </xsd:simpleType>
    </xsd:element>
    <xsd:element name="ESDHSenderTelephone" ma:index="39" nillable="true" ma:displayName="Afsender telefon" ma:description="Afsender telefon" ma:internalName="ESDHSenderTelephone" ma:readOnly="false">
      <xsd:simpleType>
        <xsd:restriction base="dms:Text"/>
      </xsd:simpleType>
    </xsd:element>
    <xsd:element name="ESDHSenderName" ma:index="40" nillable="true" ma:displayName="Afsender navn" ma:description="Afsender navn" ma:internalName="ESDHSenderName" ma:readOnly="false">
      <xsd:simpleType>
        <xsd:restriction base="dms:Text"/>
      </xsd:simpleType>
    </xsd:element>
    <xsd:element name="ESDHSenderTitle" ma:index="41" nillable="true" ma:displayName="Afsender titel" ma:description="Afsender titel" ma:internalName="ESDHSenderTitle" ma:readOnly="false">
      <xsd:simpleType>
        <xsd:restriction base="dms:Text"/>
      </xsd:simpleType>
    </xsd:element>
    <xsd:element name="ESDHSenderEducation" ma:index="42" nillable="true" ma:displayName="Afsender uddannelse" ma:description="Afsender uddannelse" ma:internalName="ESDHSenderEducation" ma:readOnly="false">
      <xsd:simpleType>
        <xsd:restriction base="dms:Text"/>
      </xsd:simpleType>
    </xsd:element>
    <xsd:element name="ESDHSenderMobileTelephone" ma:index="43" nillable="true" ma:displayName="Afsender mobiltelefon" ma:description="Afsender mobiltelefon" ma:internalName="ESDHSenderMobileTelephone" ma:readOnly="false">
      <xsd:simpleType>
        <xsd:restriction base="dms:Text"/>
      </xsd:simpleType>
    </xsd:element>
    <xsd:element name="ESDHSenderEmail" ma:index="44" nillable="true" ma:displayName="Afsender e-mail" ma:description="Afsender e-mail" ma:internalName="ESDHSenderEmail" ma:readOnly="false">
      <xsd:simpleType>
        <xsd:restriction base="dms:Text"/>
      </xsd:simpleType>
    </xsd:element>
    <xsd:element name="ESDHAddTitleSignature" ma:index="45" nillable="true" ma:displayName="Medtag titel i underskrift" ma:description="Medtag titel i underskrift" ma:hidden="true" ma:internalName="ESDHAddTitleSignature" ma:readOnly="false">
      <xsd:simpleType>
        <xsd:restriction base="dms:Boolean"/>
      </xsd:simpleType>
    </xsd:element>
    <xsd:element name="ESDHAddEducationInSignature" ma:index="46" nillable="true" ma:displayName="Medtag uddannelse i underskrift" ma:description="Medtag uddannelse i underskrift" ma:hidden="true" ma:internalName="ESDHAddEducationInSignature" ma:readOnly="false">
      <xsd:simpleType>
        <xsd:restriction base="dms:Boolean"/>
      </xsd:simpleType>
    </xsd:element>
    <xsd:element name="Current_x0020_Version" ma:index="47" nillable="true" ma:displayName="Current Version" ma:description="The current version number of the file in SharePoint." ma:internalName="Current_x0020_Version">
      <xsd:simpleType>
        <xsd:restriction base="dms:Text"/>
      </xsd:simpleType>
    </xsd:element>
    <xsd:element name="ESDHAddCaseIDToDocumment" ma:index="48" nillable="true" ma:displayName="Medtag projektnummer i dokument" ma:description="Medtag projektnummer i dokument" ma:hidden="true" ma:internalName="ESDHAddCaseIDToDocumment" ma:readOnly="false">
      <xsd:simpleType>
        <xsd:restriction base="dms:Boolean"/>
      </xsd:simpleType>
    </xsd:element>
    <xsd:element name="ESDHAddSubProjectToDocumment" ma:index="49" nillable="true" ma:displayName="Medtag underprojekt i dokument" ma:description="Medtag underprojekt i dokument" ma:hidden="true" ma:internalName="ESDHAddSubProjectToDocumment" ma:readOnly="false">
      <xsd:simpleType>
        <xsd:restriction base="dms:Boolean"/>
      </xsd:simpleType>
    </xsd:element>
    <xsd:element name="ESDHAddVersionToDocumment" ma:index="50" nillable="true" ma:displayName="Medtag version i dokument" ma:description="Medtag version i dokument" ma:hidden="true" ma:internalName="ESDHAddVersionToDocumment" ma:readOnly="false">
      <xsd:simpleType>
        <xsd:restriction base="dms:Boolean"/>
      </xsd:simpleType>
    </xsd:element>
    <xsd:element name="ESDHSubProjectTitle" ma:index="51" nillable="true" ma:displayName="Activity Name" ma:description="Activity Name" ma:internalName="ESDHSubProjectTitle" ma:readOnly="false">
      <xsd:simpleType>
        <xsd:restriction base="dms:Text"/>
      </xsd:simpleType>
    </xsd:element>
    <xsd:element name="ESDHReviewedBy" ma:index="52" nillable="true" ma:displayName="Kvalitetssikring" ma:description="Reviewers initialer" ma:internalName="ESDHReviewedBy" ma:readOnly="false">
      <xsd:simpleType>
        <xsd:restriction base="dms:Text"/>
      </xsd:simpleType>
    </xsd:element>
    <xsd:element name="ESDHApprovedBy" ma:index="53" nillable="true" ma:displayName="Godkendt af" ma:description="Godkendt af" ma:internalName="ESDHApprovedBy" ma:readOnly="false">
      <xsd:simpleType>
        <xsd:restriction base="dms:Text"/>
      </xsd:simpleType>
    </xsd:element>
    <xsd:element name="ESDHSentDate" ma:index="54" nillable="true" ma:displayName="Udgivet" ma:description="Udgivet" ma:internalName="ESDHSentDate" ma:readOnly="false">
      <xsd:simpleType>
        <xsd:restriction base="dms:DateTime"/>
      </xsd:simpleType>
    </xsd:element>
    <xsd:element name="ESDHActivityTitle" ma:index="55" nillable="true" ma:displayName="Activity Name" ma:description="Activity Name" ma:internalName="ESDHActivityTitle" ma:readOnly="false">
      <xsd:simpleType>
        <xsd:restriction base="dms:Text"/>
      </xsd:simpleType>
    </xsd:element>
    <xsd:element name="ESDHProject" ma:index="56" nillable="true" ma:displayName="Projekt" ma:description="Projekt" ma:internalName="ESDHProject" ma:readOnly="false">
      <xsd:simpleType>
        <xsd:restriction base="dms:Text"/>
      </xsd:simpleType>
    </xsd:element>
    <xsd:element name="ESDHPhases" ma:index="57" nillable="true" ma:displayName="Phases" ma:description="Phases" ma:internalName="ESDHPhases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déskabelse"/>
                    <xsd:enumeration value="Planlægning"/>
                    <xsd:enumeration value="Projektleverance"/>
                    <xsd:enumeration value="Afslutning"/>
                  </xsd:restriction>
                </xsd:simpleType>
              </xsd:element>
            </xsd:sequence>
          </xsd:extension>
        </xsd:complexContent>
      </xsd:complexType>
    </xsd:element>
    <xsd:element name="ESDHPMDocumentName" ma:index="58" nillable="true" ma:displayName="PM document name" ma:internalName="ESDHPMDocumentName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1c841-9d38-4fe3-be05-7ca87b11e476" elementFormDefault="qualified">
    <xsd:import namespace="http://schemas.microsoft.com/office/2006/documentManagement/types"/>
    <xsd:import namespace="http://schemas.microsoft.com/office/infopath/2007/PartnerControls"/>
    <xsd:element name="ESDHSubProject" ma:index="59" nillable="true" ma:displayName="Activity" ma:list="{EB337173-F9A8-444C-8BF3-109E0B7DE206}" ma:internalName="ESDHSubProject" ma:showField="Sub_x0020_Project_x0020_Fullname" ma:web="235adeda-8a79-4aee-9a14-56bc1debdf98">
      <xsd:simpleType>
        <xsd:restriction base="dms:Lookup"/>
      </xsd:simpleType>
    </xsd:element>
    <xsd:element name="ESDHActivity" ma:index="60" nillable="true" ma:displayName="Task" ma:list="{AEF27019-1DAA-4057-A1F9-E07E3FC13001}" ma:internalName="ESDHActivity" ma:showField="Title" ma:web="235adeda-8a79-4aee-9a14-56bc1debdf98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el"/>
        <xsd:element ref="dc:subject" minOccurs="0" maxOccurs="1"/>
        <xsd:element ref="dc:description" minOccurs="0" maxOccurs="1"/>
        <xsd:element name="keywords" minOccurs="0" maxOccurs="1" type="xsd:string" ma:index="9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customXsn xmlns="http://schemas.microsoft.com/office/2006/metadata/customXsn">
  <xsnLocation>https://dk-projects.wsp.com/projekter/c061/_cts/Sagsakt/18c7afea5538a82dcustomXsn.xsn</xsnLocation>
  <cached>True</cached>
  <openByDefault>False</openByDefault>
  <xsnScope>https://dk-projects.wsp.com/projekter/c061/22007033/Documents</xsnScope>
</customXsn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SDHDocumentInformationOnline xmlns="http://schemas.microsoft.com/sharepoint/v3" xsi:nil="true"/>
    <ESDHDocumentInformationLanguage xmlns="http://schemas.microsoft.com/sharepoint/v3" xsi:nil="true"/>
    <ESDHReceiverFullAddress xmlns="http://schemas.microsoft.com/sharepoint/v3" xsi:nil="true"/>
    <ESDHDocumentInformationInitials xmlns="http://schemas.microsoft.com/sharepoint/v3" xsi:nil="true"/>
    <ESDHQualityControlReviewNumber xmlns="http://schemas.microsoft.com/sharepoint/v3" xsi:nil="true"/>
    <ESDHSenderCompanyAddress xmlns="http://schemas.microsoft.com/sharepoint/v3" xsi:nil="true"/>
    <ESDHAddCaseIDToDocumment xmlns="http://schemas.microsoft.com/sharepoint/v3" xsi:nil="true"/>
    <ESDHAddVersionToDocumment xmlns="http://schemas.microsoft.com/sharepoint/v3" xsi:nil="true"/>
    <ESDHCustomerGroup xmlns="http://schemas.microsoft.com/sharepoint/v3" xsi:nil="true"/>
    <ESDHActivityTitle xmlns="http://schemas.microsoft.com/sharepoint/v3" xsi:nil="true"/>
    <ESDHProductArea xmlns="http://schemas.microsoft.com/sharepoint/v3" xsi:nil="true"/>
    <ESDHSenderOfficeName xmlns="http://schemas.microsoft.com/sharepoint/v3" xsi:nil="true"/>
    <ESDHReceiverMobileTelephone xmlns="http://schemas.microsoft.com/sharepoint/v3" xsi:nil="true"/>
    <ESDHAddSubProjectToDocumment xmlns="http://schemas.microsoft.com/sharepoint/v3" xsi:nil="true"/>
    <ESDHPhases xmlns="http://schemas.microsoft.com/sharepoint/v3"/>
    <ESDHCustomerID xmlns="http://schemas.microsoft.com/sharepoint/v3">25798376</ESDHCustomerID>
    <ESDHOrdererName xmlns="http://schemas.microsoft.com/sharepoint/v3" xsi:nil="true"/>
    <ESDHReceiverFax xmlns="http://schemas.microsoft.com/sharepoint/v3" xsi:nil="true"/>
    <ESDHSubProjectTitle xmlns="http://schemas.microsoft.com/sharepoint/v3" xsi:nil="true"/>
    <ESDHSenderDepartmentName xmlns="http://schemas.microsoft.com/sharepoint/v3" xsi:nil="true"/>
    <ESDHReceiverEmail xmlns="http://schemas.microsoft.com/sharepoint/v3" xsi:nil="true"/>
    <ESDHReceiverTelephone xmlns="http://schemas.microsoft.com/sharepoint/v3" xsi:nil="true"/>
    <ESDHDocumentInformationCustomerReference xmlns="http://schemas.microsoft.com/sharepoint/v3" xsi:nil="true"/>
    <ESDHReceiverAttentionPerson xmlns="http://schemas.microsoft.com/sharepoint/v3" xsi:nil="true"/>
    <ESDHSenderTitle xmlns="http://schemas.microsoft.com/sharepoint/v3" xsi:nil="true"/>
    <ESDHAddEducationInSignature xmlns="http://schemas.microsoft.com/sharepoint/v3" xsi:nil="true"/>
    <ESDHApprovedBy xmlns="http://schemas.microsoft.com/sharepoint/v3" xsi:nil="true"/>
    <ESDHCaseFileID xmlns="http://schemas.microsoft.com/sharepoint/v3" xsi:nil="true"/>
    <ESDHProjectManager xmlns="http://schemas.microsoft.com/sharepoint/v3">katrine.smith@wsp.com</ESDHProjectManager>
    <ESDHDeptName xmlns="http://schemas.microsoft.com/sharepoint/v3" xsi:nil="true"/>
    <ESDHSenderTelephone xmlns="http://schemas.microsoft.com/sharepoint/v3" xsi:nil="true"/>
    <ESDHActivity xmlns="1661c841-9d38-4fe3-be05-7ca87b11e476" xsi:nil="true"/>
    <ESDHCaseID xmlns="http://schemas.microsoft.com/sharepoint/v3">22007033</ESDHCaseID>
    <ESDHCustomerName xmlns="http://schemas.microsoft.com/sharepoint/v3">Miljøstyrelsen</ESDHCustomerName>
    <ESDHDeptID xmlns="http://schemas.microsoft.com/sharepoint/v3">24040</ESDHDeptID>
    <ESDHSenderMobileTelephone xmlns="http://schemas.microsoft.com/sharepoint/v3" xsi:nil="true"/>
    <ESDHAddTitleSignature xmlns="http://schemas.microsoft.com/sharepoint/v3" xsi:nil="true"/>
    <ESDHSentDate xmlns="http://schemas.microsoft.com/sharepoint/v3" xsi:nil="true"/>
    <ESDHSenderEmail xmlns="http://schemas.microsoft.com/sharepoint/v3" xsi:nil="true"/>
    <ESDHReceiverCompanyName xmlns="http://schemas.microsoft.com/sharepoint/v3" xsi:nil="true"/>
    <ESDHDocumentInformationDate xmlns="http://schemas.microsoft.com/sharepoint/v3" xsi:nil="true"/>
    <ESDHDocumentInformationLogo xmlns="http://schemas.microsoft.com/sharepoint/v3" xsi:nil="true"/>
    <ESDHSenderCompanyZipCodeCity xmlns="http://schemas.microsoft.com/sharepoint/v3" xsi:nil="true"/>
    <ESDHSenderName xmlns="http://schemas.microsoft.com/sharepoint/v3" xsi:nil="true"/>
    <ESDHPMDocumentName xmlns="http://schemas.microsoft.com/sharepoint/v3" xsi:nil="true"/>
    <ESDHSubProject xmlns="1661c841-9d38-4fe3-be05-7ca87b11e476" xsi:nil="true"/>
    <Comments xmlns="http://schemas.microsoft.com/sharepoint/v3" xsi:nil="true"/>
    <ESDHSenderCompanyName xmlns="http://schemas.microsoft.com/sharepoint/v3" xsi:nil="true"/>
    <ESDHSenderEducation xmlns="http://schemas.microsoft.com/sharepoint/v3" xsi:nil="true"/>
    <Current_x0020_Version xmlns="http://schemas.microsoft.com/sharepoint/v3">0.3</Current_x0020_Version>
    <ESDHReviewedBy xmlns="http://schemas.microsoft.com/sharepoint/v3" xsi:nil="true"/>
    <ESDHProject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CF1CC6B-1093-4B7D-9595-28780FC524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661c841-9d38-4fe3-be05-7ca87b11e4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4D3C02-1A70-4CED-95F6-0E0E411A80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846A5B-5E74-49DC-8675-33E063857E27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40F38D5E-26ED-4278-89A8-2AA83F8B6921}">
  <ds:schemaRefs>
    <ds:schemaRef ds:uri="1661c841-9d38-4fe3-be05-7ca87b11e476"/>
    <ds:schemaRef ds:uri="http://purl.org/dc/elements/1.1/"/>
    <ds:schemaRef ds:uri="http://schemas.microsoft.com/office/2006/documentManagement/types"/>
    <ds:schemaRef ds:uri="http://schemas.microsoft.com/sharepoint/v3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59096ad9-8b60-446a-90b7-017dbb9421a3}" enabled="1" method="Standard" siteId="{3d234255-e20f-4205-88a5-9658a402999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da-dk_PowerPoint_Presentation_Complete</Template>
  <TotalTime>3299</TotalTime>
  <Words>1468</Words>
  <Application>Microsoft Office PowerPoint</Application>
  <PresentationFormat>Widescreen</PresentationFormat>
  <Paragraphs>265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Arial</vt:lpstr>
      <vt:lpstr>Wingdings</vt:lpstr>
      <vt:lpstr>Office-tema</vt:lpstr>
      <vt:lpstr>Nyeste data om jordstrømme i danmark</vt:lpstr>
      <vt:lpstr>Hvor meget jord graves op og flyttes i Danmark?         Et resultat, der baserer sig på 3 forskellige beregningsmetoder baseret på en række forskellige datakilder.  </vt:lpstr>
      <vt:lpstr>Projekt om jordstrømme </vt:lpstr>
      <vt:lpstr>Mængdeberegninger   </vt:lpstr>
      <vt:lpstr>Metode 1 – Jordflytningsdata fra Jordweb og Flytjord</vt:lpstr>
      <vt:lpstr>Anmeldte jordmængder: (mio tons)    </vt:lpstr>
      <vt:lpstr>PowerPoint Presentation</vt:lpstr>
      <vt:lpstr>PowerPoint Presentation</vt:lpstr>
      <vt:lpstr>Mængdeberegninger   </vt:lpstr>
      <vt:lpstr>Metode 2 – Råstofgrave og kommunernes data</vt:lpstr>
      <vt:lpstr>KENDSKAB I KOMMUNER  Kommunernes data om støjvolde, vejprojekter, terrænregulering, landindvinding, diger og andre projekter med jordindbygning. Kommunernes data fra spørgeskema – opskaleres procentvis.        </vt:lpstr>
      <vt:lpstr>PowerPoint Presentation</vt:lpstr>
      <vt:lpstr>Mængdeberegninger   </vt:lpstr>
      <vt:lpstr>Metode 3 – Virksomhedernes data</vt:lpstr>
      <vt:lpstr>Data fra virksomheder           Det kan regnes ud, at den ikke anmeldepligtige jord udgør ca. 20 % af de samlede mængder.        </vt:lpstr>
      <vt:lpstr>                   MÆNGDER fra modtagevirksomhederne  Modtagevirksomheders mængdedata: Data fra 70-75 anlæg i spørgeskemaundersøgelse  Kommunerne har angivet de anlæg, der ligger i kommunen samt de anlæg de anviser til i spørgeskema.   Anlæg i spørgeskemaundersøgelsen repræsenterer 10-20 % af alle anlæg - Men der anvises i høj grad til de anlæg, vi har data for. Vi har de store anlæg.  Vi vurderer, at spørgeskema-data repræsenterer ca. 30 % af de reelle mængder, og data opskaleres ift. til dette.  </vt:lpstr>
      <vt:lpstr>Mængdeberegninger   </vt:lpstr>
      <vt:lpstr>Resultater fra de 3 beregningsmetoder   </vt:lpstr>
      <vt:lpstr>Hvor meget jord graves op og flyttes i Danmark?         Der vil være behov for 10.000 anmeldelser mere årligt, hvis jord fra landzone bliver anmeldepligtig.   </vt:lpstr>
      <vt:lpstr>En række anbefalinger til dataflow under 5 overskrifter</vt:lpstr>
      <vt:lpstr>De fem vigtigste anbefalinger om digitalt dataflow:</vt:lpstr>
      <vt:lpstr>TAK FOR I DAG  Kontakt mig gerne:  Katrine Hauge Smith, katrine.smith@wsp.com  </vt:lpstr>
    </vt:vector>
  </TitlesOfParts>
  <Company>WSP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Smith, Katrine Hauge</dc:creator>
  <cp:keywords>da-dk_v1_0</cp:keywords>
  <cp:lastModifiedBy>Smith, Katrine Hauge</cp:lastModifiedBy>
  <cp:revision>3</cp:revision>
  <cp:lastPrinted>2025-11-05T11:29:35Z</cp:lastPrinted>
  <dcterms:created xsi:type="dcterms:W3CDTF">2025-05-12T10:24:42Z</dcterms:created>
  <dcterms:modified xsi:type="dcterms:W3CDTF">2026-01-12T08:12:41Z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 Version">
    <vt:lpwstr>1.0.1</vt:lpwstr>
  </property>
  <property fmtid="{D5CDD505-2E9C-101B-9397-08002B2CF9AE}" pid="3" name="ContentTypeId">
    <vt:lpwstr>0x0101000EAB2C5FE93D11DB970700E08161165F0035B204F913BC4B4A86F4E181078EE415004D5A9E858A0C5846B9F02F30104C6E84</vt:lpwstr>
  </property>
</Properties>
</file>