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 id="265" r:id="rId6"/>
    <p:sldId id="267" r:id="rId7"/>
    <p:sldId id="268" r:id="rId8"/>
    <p:sldId id="269" r:id="rId9"/>
    <p:sldId id="270" r:id="rId10"/>
    <p:sldId id="271" r:id="rId11"/>
    <p:sldId id="272" r:id="rId12"/>
    <p:sldId id="273" r:id="rId13"/>
    <p:sldId id="274" r:id="rId14"/>
    <p:sldId id="276" r:id="rId15"/>
    <p:sldId id="262"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BA693-C0FC-990F-F11D-F0079B7B20B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C780D6B-C745-AE44-AF4F-144CB61C1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FCB0100-624D-6092-4191-1BAB2C349049}"/>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5" name="Pladsholder til sidefod 4">
            <a:extLst>
              <a:ext uri="{FF2B5EF4-FFF2-40B4-BE49-F238E27FC236}">
                <a16:creationId xmlns:a16="http://schemas.microsoft.com/office/drawing/2014/main" id="{9B9215FA-203F-BDB5-585C-164B421E781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B159BD7-B052-8FF5-A83C-B2C994015ABF}"/>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89850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CAC15-DBF9-42F0-09D6-C71390C4B6D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5527B0F-99F3-513F-9567-906EDB1C2B9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F02A66E-8D79-A5D0-00D5-41F4ADC9980C}"/>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5" name="Pladsholder til sidefod 4">
            <a:extLst>
              <a:ext uri="{FF2B5EF4-FFF2-40B4-BE49-F238E27FC236}">
                <a16:creationId xmlns:a16="http://schemas.microsoft.com/office/drawing/2014/main" id="{B44016D1-2E72-0E68-730C-9AC1D00F90F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2A9F6A4-E71A-B54F-F27D-5424FD4DBEDA}"/>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177905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AB2F6C1-933B-1FAC-E4D7-98FFE0CD91F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B97015-F0AD-ED8A-447B-8C1A91912BD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13A3EEE-E3B6-96A9-C7DC-DCCDCBB6FB9C}"/>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5" name="Pladsholder til sidefod 4">
            <a:extLst>
              <a:ext uri="{FF2B5EF4-FFF2-40B4-BE49-F238E27FC236}">
                <a16:creationId xmlns:a16="http://schemas.microsoft.com/office/drawing/2014/main" id="{837C05A9-3ACF-0CD1-CC83-B51EB839989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D5E68DA-F3B0-CB43-3B3B-656F1CD1728F}"/>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70103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73958-FF9C-7D09-F1B4-21888F39428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C49D28B-9D0D-CE0E-7EA3-1068B051DC6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642CF06-D85D-13A2-97D3-EBED41FF9CBA}"/>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5" name="Pladsholder til sidefod 4">
            <a:extLst>
              <a:ext uri="{FF2B5EF4-FFF2-40B4-BE49-F238E27FC236}">
                <a16:creationId xmlns:a16="http://schemas.microsoft.com/office/drawing/2014/main" id="{862D0536-A05B-4854-8AE8-CC38B981042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71B41C-A61C-21F3-5D58-A9362BDF2A62}"/>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303709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6F375-CECD-11BD-C8F5-B43F0F78F76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B565DCC-4B68-DFC1-BC41-4075D81ECD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0987E8E-71AB-10BE-BE79-B33FA3CBBE0D}"/>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5" name="Pladsholder til sidefod 4">
            <a:extLst>
              <a:ext uri="{FF2B5EF4-FFF2-40B4-BE49-F238E27FC236}">
                <a16:creationId xmlns:a16="http://schemas.microsoft.com/office/drawing/2014/main" id="{91E5A6C9-C033-FF66-DD23-74D895CC304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0BACA5B-A2CF-6280-15C7-4D8298F8BF2D}"/>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370278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C4115-A30E-B830-B511-34562448924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63C4999-73C2-7DB5-3A6F-3F7201F95BD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6F2EC7C-0D1D-B0F0-6CAE-12523E7550C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CFA09B0-CBE6-06A1-946C-3E236FAD938E}"/>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6" name="Pladsholder til sidefod 5">
            <a:extLst>
              <a:ext uri="{FF2B5EF4-FFF2-40B4-BE49-F238E27FC236}">
                <a16:creationId xmlns:a16="http://schemas.microsoft.com/office/drawing/2014/main" id="{C13CA5BA-69AA-6974-FCE4-E0C68EF593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B2D7C26-8054-86D1-D006-D28641369463}"/>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144999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4E0FF-49A9-465E-3F5E-8289BF73A1E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D1C57B3-34C4-691B-9127-CE6C084E4F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ED6FC53-BBC7-6811-1DB9-301F9FEAF21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D7FF224-E158-8F6F-BEF3-840971717C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D4CFD94-B07E-9A5E-6C5E-C84B2EC24E4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361097D-6DB2-F30F-8E95-E8B1A49F58C5}"/>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8" name="Pladsholder til sidefod 7">
            <a:extLst>
              <a:ext uri="{FF2B5EF4-FFF2-40B4-BE49-F238E27FC236}">
                <a16:creationId xmlns:a16="http://schemas.microsoft.com/office/drawing/2014/main" id="{72FA602E-BC9C-2811-0B37-B47005C34A1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6F6DF10-4C2E-E78C-DC64-5B8C77843EFA}"/>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54553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72721-9613-922A-72F2-0C47EA76B90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2F4F579-9061-99B0-7A96-B6A3482A39EB}"/>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4" name="Pladsholder til sidefod 3">
            <a:extLst>
              <a:ext uri="{FF2B5EF4-FFF2-40B4-BE49-F238E27FC236}">
                <a16:creationId xmlns:a16="http://schemas.microsoft.com/office/drawing/2014/main" id="{1FC4FBE0-82AD-132C-C567-1E06463B6B0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F499D1AC-2074-25C3-C0DE-2F7C3CA112E9}"/>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283773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C4FFC37-4DEC-FCDA-DB0E-93985958195D}"/>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3" name="Pladsholder til sidefod 2">
            <a:extLst>
              <a:ext uri="{FF2B5EF4-FFF2-40B4-BE49-F238E27FC236}">
                <a16:creationId xmlns:a16="http://schemas.microsoft.com/office/drawing/2014/main" id="{53B5F761-4821-95D3-92C5-8A34E23CF6A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14BD25F-0697-16B7-F9FA-7C7183CE4383}"/>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214082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0BE56-2941-E1A8-3EFD-AAB2C84D238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CA7F367-DFEC-6707-EFB6-E36EE5433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26B9D0F-0442-DD15-3122-365F83FB6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15CAB0C-77FD-A50A-93EE-2BE5B317E6BB}"/>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6" name="Pladsholder til sidefod 5">
            <a:extLst>
              <a:ext uri="{FF2B5EF4-FFF2-40B4-BE49-F238E27FC236}">
                <a16:creationId xmlns:a16="http://schemas.microsoft.com/office/drawing/2014/main" id="{F354F981-900C-6F1C-698D-1E41C2CF6B2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0C9D7A1-07A1-CD7E-E3FB-FD78DA790262}"/>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23585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9E70E-EFCC-4D45-BF33-BA425617B1F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F3AEA2C-03EF-D9AB-600E-0B1A7348E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D9881B0-2C99-A882-E275-7F05CBDE0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44F4349-7EF8-34B7-A4A4-1959CB16550D}"/>
              </a:ext>
            </a:extLst>
          </p:cNvPr>
          <p:cNvSpPr>
            <a:spLocks noGrp="1"/>
          </p:cNvSpPr>
          <p:nvPr>
            <p:ph type="dt" sz="half" idx="10"/>
          </p:nvPr>
        </p:nvSpPr>
        <p:spPr/>
        <p:txBody>
          <a:bodyPr/>
          <a:lstStyle/>
          <a:p>
            <a:fld id="{74589C4F-C679-4C63-99A9-CD5CB7372F53}" type="datetimeFigureOut">
              <a:rPr lang="da-DK" smtClean="0"/>
              <a:t>06-01-2026</a:t>
            </a:fld>
            <a:endParaRPr lang="da-DK"/>
          </a:p>
        </p:txBody>
      </p:sp>
      <p:sp>
        <p:nvSpPr>
          <p:cNvPr id="6" name="Pladsholder til sidefod 5">
            <a:extLst>
              <a:ext uri="{FF2B5EF4-FFF2-40B4-BE49-F238E27FC236}">
                <a16:creationId xmlns:a16="http://schemas.microsoft.com/office/drawing/2014/main" id="{A2B5FD27-236A-4FE6-88D6-90865EFAE6D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066CB82-1B17-0F68-C771-3123D38499B6}"/>
              </a:ext>
            </a:extLst>
          </p:cNvPr>
          <p:cNvSpPr>
            <a:spLocks noGrp="1"/>
          </p:cNvSpPr>
          <p:nvPr>
            <p:ph type="sldNum" sz="quarter" idx="12"/>
          </p:nvPr>
        </p:nvSpPr>
        <p:spPr/>
        <p:txBody>
          <a:bodyPr/>
          <a:lstStyle/>
          <a:p>
            <a:fld id="{3271736E-A5BE-43D2-9253-38F7FB84489D}" type="slidenum">
              <a:rPr lang="da-DK" smtClean="0"/>
              <a:t>‹nr.›</a:t>
            </a:fld>
            <a:endParaRPr lang="da-DK"/>
          </a:p>
        </p:txBody>
      </p:sp>
    </p:spTree>
    <p:extLst>
      <p:ext uri="{BB962C8B-B14F-4D97-AF65-F5344CB8AC3E}">
        <p14:creationId xmlns:p14="http://schemas.microsoft.com/office/powerpoint/2010/main" val="306146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0C2EE7C-2474-CC28-A0D1-09EFC82AC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7B61A7F-8CFA-A004-1835-AF6CCBD1F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39CB89-2029-FFA5-D07B-28F6A62B5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589C4F-C679-4C63-99A9-CD5CB7372F53}" type="datetimeFigureOut">
              <a:rPr lang="da-DK" smtClean="0"/>
              <a:t>06-01-2026</a:t>
            </a:fld>
            <a:endParaRPr lang="da-DK"/>
          </a:p>
        </p:txBody>
      </p:sp>
      <p:sp>
        <p:nvSpPr>
          <p:cNvPr id="5" name="Pladsholder til sidefod 4">
            <a:extLst>
              <a:ext uri="{FF2B5EF4-FFF2-40B4-BE49-F238E27FC236}">
                <a16:creationId xmlns:a16="http://schemas.microsoft.com/office/drawing/2014/main" id="{2C29FC3C-8890-CEFA-73E0-C51C0DD53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48AC8A6-9BCC-7338-29AC-06072C003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71736E-A5BE-43D2-9253-38F7FB84489D}" type="slidenum">
              <a:rPr lang="da-DK" smtClean="0"/>
              <a:t>‹nr.›</a:t>
            </a:fld>
            <a:endParaRPr lang="da-DK"/>
          </a:p>
        </p:txBody>
      </p:sp>
    </p:spTree>
    <p:extLst>
      <p:ext uri="{BB962C8B-B14F-4D97-AF65-F5344CB8AC3E}">
        <p14:creationId xmlns:p14="http://schemas.microsoft.com/office/powerpoint/2010/main" val="421586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jab@codexlaw.d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Billede 10" descr="Et billede, der indeholder person, skjorte/bluse/T-shirt, udendørs, bygning&#10;&#10;Automatisk genereret beskrivelse">
            <a:extLst>
              <a:ext uri="{FF2B5EF4-FFF2-40B4-BE49-F238E27FC236}">
                <a16:creationId xmlns:a16="http://schemas.microsoft.com/office/drawing/2014/main" id="{28B8F388-7571-D043-BBEE-4ACBC77168FA}"/>
              </a:ext>
            </a:extLst>
          </p:cNvPr>
          <p:cNvPicPr>
            <a:picLocks noChangeAspect="1"/>
          </p:cNvPicPr>
          <p:nvPr/>
        </p:nvPicPr>
        <p:blipFill rotWithShape="1">
          <a:blip r:embed="rId2">
            <a:extLst>
              <a:ext uri="{28A0092B-C50C-407E-A947-70E740481C1C}">
                <a14:useLocalDpi xmlns:a14="http://schemas.microsoft.com/office/drawing/2010/main" val="0"/>
              </a:ext>
            </a:extLst>
          </a:blip>
          <a:srcRect b="15429"/>
          <a:stretch/>
        </p:blipFill>
        <p:spPr>
          <a:xfrm>
            <a:off x="20" y="10"/>
            <a:ext cx="12191980" cy="6857990"/>
          </a:xfrm>
          <a:prstGeom prst="rect">
            <a:avLst/>
          </a:prstGeom>
        </p:spPr>
      </p:pic>
      <p:pic>
        <p:nvPicPr>
          <p:cNvPr id="4" name="Picture 2">
            <a:extLst>
              <a:ext uri="{FF2B5EF4-FFF2-40B4-BE49-F238E27FC236}">
                <a16:creationId xmlns:a16="http://schemas.microsoft.com/office/drawing/2014/main" id="{60B941D4-B031-5F9F-C4D8-8DFCBE500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19" y="5820061"/>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felt 1">
            <a:extLst>
              <a:ext uri="{FF2B5EF4-FFF2-40B4-BE49-F238E27FC236}">
                <a16:creationId xmlns:a16="http://schemas.microsoft.com/office/drawing/2014/main" id="{A86BEB9A-6310-C934-0A2D-CAF181C843C3}"/>
              </a:ext>
            </a:extLst>
          </p:cNvPr>
          <p:cNvSpPr txBox="1"/>
          <p:nvPr/>
        </p:nvSpPr>
        <p:spPr>
          <a:xfrm>
            <a:off x="724277" y="271604"/>
            <a:ext cx="11115626" cy="1785104"/>
          </a:xfrm>
          <a:prstGeom prst="rect">
            <a:avLst/>
          </a:prstGeom>
          <a:noFill/>
        </p:spPr>
        <p:txBody>
          <a:bodyPr wrap="square" rtlCol="0">
            <a:spAutoFit/>
          </a:bodyPr>
          <a:lstStyle/>
          <a:p>
            <a:r>
              <a:rPr lang="da-DK" sz="4500" dirty="0">
                <a:solidFill>
                  <a:schemeClr val="bg1"/>
                </a:solidFill>
                <a:latin typeface="+mj-lt"/>
              </a:rPr>
              <a:t>Terrænregulering som landbrugsmæssig </a:t>
            </a:r>
            <a:r>
              <a:rPr lang="da-DK" sz="4500" i="1" u="sng" dirty="0">
                <a:solidFill>
                  <a:schemeClr val="bg1"/>
                </a:solidFill>
                <a:latin typeface="+mj-lt"/>
              </a:rPr>
              <a:t>nødvendig</a:t>
            </a:r>
            <a:r>
              <a:rPr lang="da-DK" sz="4500" dirty="0">
                <a:solidFill>
                  <a:schemeClr val="bg1"/>
                </a:solidFill>
                <a:latin typeface="+mj-lt"/>
              </a:rPr>
              <a:t> forbedring af landbrugsarealer</a:t>
            </a:r>
          </a:p>
          <a:p>
            <a:r>
              <a:rPr lang="da-DK" sz="2000" dirty="0">
                <a:solidFill>
                  <a:schemeClr val="bg1"/>
                </a:solidFill>
                <a:latin typeface="+mj-lt"/>
              </a:rPr>
              <a:t>ATV-møde den 14. januar 2026</a:t>
            </a:r>
          </a:p>
        </p:txBody>
      </p:sp>
    </p:spTree>
    <p:extLst>
      <p:ext uri="{BB962C8B-B14F-4D97-AF65-F5344CB8AC3E}">
        <p14:creationId xmlns:p14="http://schemas.microsoft.com/office/powerpoint/2010/main" val="161582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9E6E-8DDB-4C8A-BFEE-653B856116C0}"/>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1C608630-D34B-ED92-CCE1-13114DF12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E02E6084-32A3-C12C-6E6B-09DBD396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7EBF745E-127A-F2C4-5572-FA0CA554C050}"/>
              </a:ext>
            </a:extLst>
          </p:cNvPr>
          <p:cNvSpPr>
            <a:spLocks noGrp="1"/>
          </p:cNvSpPr>
          <p:nvPr>
            <p:ph type="title"/>
          </p:nvPr>
        </p:nvSpPr>
        <p:spPr>
          <a:xfrm>
            <a:off x="457199" y="274638"/>
            <a:ext cx="10839615" cy="1143000"/>
          </a:xfrm>
        </p:spPr>
        <p:txBody>
          <a:bodyPr>
            <a:normAutofit fontScale="90000"/>
          </a:bodyPr>
          <a:lstStyle/>
          <a:p>
            <a:pPr algn="l"/>
            <a:r>
              <a:rPr lang="da-DK" dirty="0"/>
              <a:t>Retten i Helsingørs dom af 21. november 2025 i sag BS-41096/2024-HEL (Bæverdommen) </a:t>
            </a:r>
            <a:r>
              <a:rPr lang="da-DK" dirty="0">
                <a:highlight>
                  <a:srgbClr val="FFFF00"/>
                </a:highlight>
              </a:rPr>
              <a:t>[anket]</a:t>
            </a:r>
          </a:p>
        </p:txBody>
      </p:sp>
      <p:sp>
        <p:nvSpPr>
          <p:cNvPr id="4" name="Pladsholder til indhold 2">
            <a:extLst>
              <a:ext uri="{FF2B5EF4-FFF2-40B4-BE49-F238E27FC236}">
                <a16:creationId xmlns:a16="http://schemas.microsoft.com/office/drawing/2014/main" id="{FB6747FD-F2E1-0D5B-63C4-6F27F53AEA02}"/>
              </a:ext>
            </a:extLst>
          </p:cNvPr>
          <p:cNvSpPr>
            <a:spLocks noGrp="1"/>
          </p:cNvSpPr>
          <p:nvPr>
            <p:ph idx="1"/>
          </p:nvPr>
        </p:nvSpPr>
        <p:spPr>
          <a:xfrm>
            <a:off x="457199" y="1600200"/>
            <a:ext cx="9260731" cy="4525963"/>
          </a:xfrm>
        </p:spPr>
        <p:txBody>
          <a:bodyPr>
            <a:normAutofit fontScale="92500"/>
          </a:bodyPr>
          <a:lstStyle/>
          <a:p>
            <a:r>
              <a:rPr lang="da-DK" dirty="0"/>
              <a:t>Sagen angik tilførsel af ca. 37.300 m3 til terrænregulering i fem delområder</a:t>
            </a:r>
          </a:p>
          <a:p>
            <a:r>
              <a:rPr lang="da-DK" dirty="0"/>
              <a:t>Landbrugsarealet var præget af at være beliggende i bakkelandskab gennemskåret af to vandløb</a:t>
            </a:r>
          </a:p>
          <a:p>
            <a:r>
              <a:rPr lang="da-DK" dirty="0"/>
              <a:t>Ønsket om terrænregulering var forskelligt begrundet for de 5 delområder, men det var gennemgående, at der var behov for at uddybe rodzonen, og der var behov for at hæve terrænet for at kunne lægge nye dræn med tilstrækkelig hældning</a:t>
            </a:r>
          </a:p>
          <a:p>
            <a:r>
              <a:rPr lang="da-DK" dirty="0"/>
              <a:t>Der forelå en udtalelse fra en landbrugskonsulent, som underbyggede nødvendigheden af terrænregulering i forhold til at forbedre dyrkningen af arealet</a:t>
            </a:r>
          </a:p>
          <a:p>
            <a:pPr lvl="1"/>
            <a:endParaRPr lang="da-DK"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AA629C6D-6D24-34E8-348D-93506CCCA574}"/>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32280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65955-1D4E-2847-D31E-D82CC65DFCFF}"/>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291939FB-7AC4-2665-0813-723624E79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BA84BF5C-F654-5C8D-32C2-7B0EE36D4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98014D7B-ACDE-BB7E-72D1-4ED570844941}"/>
              </a:ext>
            </a:extLst>
          </p:cNvPr>
          <p:cNvSpPr>
            <a:spLocks noGrp="1"/>
          </p:cNvSpPr>
          <p:nvPr>
            <p:ph type="title"/>
          </p:nvPr>
        </p:nvSpPr>
        <p:spPr>
          <a:xfrm>
            <a:off x="457199" y="274638"/>
            <a:ext cx="10839615" cy="1143000"/>
          </a:xfrm>
        </p:spPr>
        <p:txBody>
          <a:bodyPr>
            <a:normAutofit fontScale="90000"/>
          </a:bodyPr>
          <a:lstStyle/>
          <a:p>
            <a:pPr algn="l"/>
            <a:r>
              <a:rPr lang="da-DK" dirty="0"/>
              <a:t>Retten i Helsingørs dom af 21. november 2025 i sag BS-41096/2024-HEL (Bæverdommen) </a:t>
            </a:r>
            <a:r>
              <a:rPr lang="da-DK" dirty="0">
                <a:highlight>
                  <a:srgbClr val="FFFF00"/>
                </a:highlight>
              </a:rPr>
              <a:t>[anket]</a:t>
            </a:r>
          </a:p>
        </p:txBody>
      </p:sp>
      <p:sp>
        <p:nvSpPr>
          <p:cNvPr id="4" name="Pladsholder til indhold 2">
            <a:extLst>
              <a:ext uri="{FF2B5EF4-FFF2-40B4-BE49-F238E27FC236}">
                <a16:creationId xmlns:a16="http://schemas.microsoft.com/office/drawing/2014/main" id="{13686013-3C2B-6F63-23BD-5ECCA159B7C1}"/>
              </a:ext>
            </a:extLst>
          </p:cNvPr>
          <p:cNvSpPr>
            <a:spLocks noGrp="1"/>
          </p:cNvSpPr>
          <p:nvPr>
            <p:ph idx="1"/>
          </p:nvPr>
        </p:nvSpPr>
        <p:spPr>
          <a:xfrm>
            <a:off x="457199" y="1541191"/>
            <a:ext cx="9703677" cy="4897877"/>
          </a:xfrm>
        </p:spPr>
        <p:txBody>
          <a:bodyPr>
            <a:normAutofit fontScale="25000" lnSpcReduction="20000"/>
          </a:bodyPr>
          <a:lstStyle/>
          <a:p>
            <a:r>
              <a:rPr lang="da-DK" sz="7200" b="1" dirty="0"/>
              <a:t>Delområde A:</a:t>
            </a:r>
          </a:p>
          <a:p>
            <a:pPr lvl="1"/>
            <a:r>
              <a:rPr lang="da-DK" sz="7200" dirty="0"/>
              <a:t>Udjævning af skråning</a:t>
            </a:r>
          </a:p>
          <a:p>
            <a:r>
              <a:rPr lang="da-DK" sz="7200" b="1" dirty="0"/>
              <a:t>Delområde B: </a:t>
            </a:r>
          </a:p>
          <a:p>
            <a:pPr lvl="1"/>
            <a:r>
              <a:rPr lang="da-DK" sz="7200" dirty="0"/>
              <a:t>Udjævning af skråning ned mod Tinghuse Å samt mindske problemer med forhøjet vandstand i åen</a:t>
            </a:r>
          </a:p>
          <a:p>
            <a:r>
              <a:rPr lang="da-DK" sz="7200" b="1" dirty="0"/>
              <a:t>Delområde C:</a:t>
            </a:r>
          </a:p>
          <a:p>
            <a:pPr lvl="1"/>
            <a:r>
              <a:rPr lang="da-DK" sz="7200" dirty="0"/>
              <a:t>Opfyldning af lavning mellem to bakker</a:t>
            </a:r>
          </a:p>
          <a:p>
            <a:r>
              <a:rPr lang="da-DK" sz="7200" b="1" dirty="0"/>
              <a:t>Delområde D og E:</a:t>
            </a:r>
          </a:p>
          <a:p>
            <a:pPr lvl="1"/>
            <a:r>
              <a:rPr lang="da-DK" sz="7200" dirty="0"/>
              <a:t>Udjævning af skrånende terræn ned mod Nellebæk Å for at mindske problemer med forhøjet vandstand i åen</a:t>
            </a:r>
          </a:p>
          <a:p>
            <a:pPr lvl="2"/>
            <a:r>
              <a:rPr lang="da-DK" sz="7200" dirty="0"/>
              <a:t>=&gt; Manglende vedligeholdelse og bæveraktivitet</a:t>
            </a:r>
          </a:p>
          <a:p>
            <a:pPr lvl="2"/>
            <a:endParaRPr lang="da-DK" sz="7200" dirty="0"/>
          </a:p>
          <a:p>
            <a:r>
              <a:rPr lang="da-DK" sz="7200" dirty="0"/>
              <a:t>Kommunens væsentligste begrundelse for at afvise den samlede terrænregulering som landbrugsmæssig nødvendig forbedring:</a:t>
            </a:r>
          </a:p>
          <a:p>
            <a:pPr lvl="1"/>
            <a:r>
              <a:rPr lang="da-DK" sz="7200" dirty="0"/>
              <a:t>Dele af område C havde et behov</a:t>
            </a:r>
          </a:p>
          <a:p>
            <a:pPr lvl="1"/>
            <a:r>
              <a:rPr lang="da-DK" sz="7200" dirty="0"/>
              <a:t>De øvrige delområder var vandlidende pga. topografi (A) og nærhed til vandløb (B, D og E), hvorfor der ville være tale om optimering henholdsvis omdannelse af arealer med begrænsede dyrkningsmuligheder som følge af naturlige forhold til et dyrkningsegnet areal</a:t>
            </a:r>
          </a:p>
          <a:p>
            <a:pPr lvl="1"/>
            <a:r>
              <a:rPr lang="da-DK" sz="7200" dirty="0"/>
              <a:t>Den </a:t>
            </a:r>
            <a:r>
              <a:rPr lang="da-DK" sz="7200" u="sng" dirty="0"/>
              <a:t>samlede</a:t>
            </a:r>
            <a:r>
              <a:rPr lang="da-DK" sz="7200" dirty="0"/>
              <a:t> terrænregulering er ikke en landbrugsmæssig nødvendig forbedring</a:t>
            </a:r>
          </a:p>
          <a:p>
            <a:pPr lvl="1"/>
            <a:endParaRPr lang="da-DK" sz="8000" dirty="0"/>
          </a:p>
          <a:p>
            <a:pPr lvl="1"/>
            <a:endParaRPr lang="da-DK"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367B1668-1F5E-1180-4EEC-884FC173D1B7}"/>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24380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2FAEE-57A0-7A26-1F13-DF3629A35BF2}"/>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46FD6FB6-2429-0FB6-D2D3-3DA2ECC4A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D9F5940D-E74C-7F6C-53F7-FD54D1A48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D685F185-1167-EC98-5087-24D199B4497D}"/>
              </a:ext>
            </a:extLst>
          </p:cNvPr>
          <p:cNvSpPr>
            <a:spLocks noGrp="1"/>
          </p:cNvSpPr>
          <p:nvPr>
            <p:ph type="title"/>
          </p:nvPr>
        </p:nvSpPr>
        <p:spPr>
          <a:xfrm>
            <a:off x="457199" y="274638"/>
            <a:ext cx="10839615" cy="1143000"/>
          </a:xfrm>
        </p:spPr>
        <p:txBody>
          <a:bodyPr>
            <a:normAutofit fontScale="90000"/>
          </a:bodyPr>
          <a:lstStyle/>
          <a:p>
            <a:pPr algn="l"/>
            <a:r>
              <a:rPr lang="da-DK" dirty="0"/>
              <a:t>Retten i Helsingørs dom af 21. november 2025 i sag BS-41096/2024-HEL (Bæverdommen) </a:t>
            </a:r>
            <a:r>
              <a:rPr lang="da-DK" dirty="0">
                <a:highlight>
                  <a:srgbClr val="FFFF00"/>
                </a:highlight>
              </a:rPr>
              <a:t>[anket]</a:t>
            </a:r>
          </a:p>
        </p:txBody>
      </p:sp>
      <p:sp>
        <p:nvSpPr>
          <p:cNvPr id="4" name="Pladsholder til indhold 2">
            <a:extLst>
              <a:ext uri="{FF2B5EF4-FFF2-40B4-BE49-F238E27FC236}">
                <a16:creationId xmlns:a16="http://schemas.microsoft.com/office/drawing/2014/main" id="{8F491045-5597-F49B-A898-8ADD96997C10}"/>
              </a:ext>
            </a:extLst>
          </p:cNvPr>
          <p:cNvSpPr>
            <a:spLocks noGrp="1"/>
          </p:cNvSpPr>
          <p:nvPr>
            <p:ph idx="1"/>
          </p:nvPr>
        </p:nvSpPr>
        <p:spPr>
          <a:xfrm>
            <a:off x="457199" y="1560786"/>
            <a:ext cx="9774622" cy="4754729"/>
          </a:xfrm>
        </p:spPr>
        <p:txBody>
          <a:bodyPr>
            <a:normAutofit/>
          </a:bodyPr>
          <a:lstStyle/>
          <a:p>
            <a:r>
              <a:rPr lang="da-DK" sz="2000" dirty="0"/>
              <a:t>Syn og skøn:</a:t>
            </a:r>
          </a:p>
          <a:p>
            <a:pPr lvl="1"/>
            <a:r>
              <a:rPr lang="da-DK" sz="2000" dirty="0"/>
              <a:t>De væsentligste udfordringer findes i områder under kote 14</a:t>
            </a:r>
          </a:p>
          <a:p>
            <a:pPr lvl="2"/>
            <a:r>
              <a:rPr lang="da-DK" i="1" dirty="0"/>
              <a:t>”I de våde områder rasler udbyttet ned”</a:t>
            </a:r>
          </a:p>
          <a:p>
            <a:pPr lvl="1"/>
            <a:r>
              <a:rPr lang="da-DK" sz="2000" dirty="0"/>
              <a:t>Område A og B er mindre problematiske end område C og D</a:t>
            </a:r>
          </a:p>
          <a:p>
            <a:pPr lvl="1"/>
            <a:endParaRPr lang="da-DK" sz="2000" dirty="0"/>
          </a:p>
          <a:p>
            <a:r>
              <a:rPr lang="da-DK" sz="2000" dirty="0"/>
              <a:t>Lodsejers væsentligste anbringender:</a:t>
            </a:r>
          </a:p>
          <a:p>
            <a:pPr lvl="1"/>
            <a:r>
              <a:rPr lang="da-DK" sz="2000" dirty="0"/>
              <a:t>Kommunen har ikke hjemmel</a:t>
            </a:r>
          </a:p>
          <a:p>
            <a:pPr lvl="2"/>
            <a:r>
              <a:rPr lang="da-DK" dirty="0"/>
              <a:t>Der er ikke tale om ændret anvendelse</a:t>
            </a:r>
          </a:p>
          <a:p>
            <a:pPr lvl="2"/>
            <a:r>
              <a:rPr lang="da-DK" dirty="0"/>
              <a:t>Det er usagligt at lægge vægt på, at terrænreguleringen på delområderne A og B er udtryk for optimering</a:t>
            </a:r>
          </a:p>
          <a:p>
            <a:pPr lvl="2"/>
            <a:r>
              <a:rPr lang="da-DK" dirty="0"/>
              <a:t>Kommunen må ikke foretage et skøn – det er en ren retlig vurdering</a:t>
            </a:r>
          </a:p>
          <a:p>
            <a:pPr lvl="1"/>
            <a:r>
              <a:rPr lang="da-DK" sz="2000" dirty="0"/>
              <a:t>Kommunen kan ikke tilsidesætte landbrugskonsulentens vurdering, og det kræver i givet fald en særlig begrundelse</a:t>
            </a:r>
          </a:p>
          <a:p>
            <a:pPr lvl="1"/>
            <a:endParaRPr lang="da-DK" sz="4500" dirty="0"/>
          </a:p>
          <a:p>
            <a:pPr lvl="1"/>
            <a:endParaRPr lang="da-DK"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3255D67E-D50B-F487-1962-1604993AD2D1}"/>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30718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30EBA-15F2-4877-349F-43C8FB61D2E4}"/>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5C7F38C7-3D2D-EB18-63C0-75741B3FB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33EBACCE-E798-EA56-A8E4-0006BF0A1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647BC94D-6ABC-C179-F37E-5037E40FAD28}"/>
              </a:ext>
            </a:extLst>
          </p:cNvPr>
          <p:cNvSpPr>
            <a:spLocks noGrp="1"/>
          </p:cNvSpPr>
          <p:nvPr>
            <p:ph type="title"/>
          </p:nvPr>
        </p:nvSpPr>
        <p:spPr>
          <a:xfrm>
            <a:off x="457199" y="274638"/>
            <a:ext cx="10839615" cy="1143000"/>
          </a:xfrm>
        </p:spPr>
        <p:txBody>
          <a:bodyPr>
            <a:normAutofit fontScale="90000"/>
          </a:bodyPr>
          <a:lstStyle/>
          <a:p>
            <a:pPr algn="l"/>
            <a:r>
              <a:rPr lang="da-DK" dirty="0"/>
              <a:t>Retten i Helsingørs dom af 21. november 2025 i sag BS-41096/2024-HEL (Bæverdommen) </a:t>
            </a:r>
            <a:r>
              <a:rPr lang="da-DK" dirty="0">
                <a:highlight>
                  <a:srgbClr val="FFFF00"/>
                </a:highlight>
              </a:rPr>
              <a:t>[anket]</a:t>
            </a:r>
          </a:p>
        </p:txBody>
      </p:sp>
      <p:sp>
        <p:nvSpPr>
          <p:cNvPr id="4" name="Pladsholder til indhold 2">
            <a:extLst>
              <a:ext uri="{FF2B5EF4-FFF2-40B4-BE49-F238E27FC236}">
                <a16:creationId xmlns:a16="http://schemas.microsoft.com/office/drawing/2014/main" id="{D1A3B153-31CA-A567-CBA5-CF67552A0805}"/>
              </a:ext>
            </a:extLst>
          </p:cNvPr>
          <p:cNvSpPr>
            <a:spLocks noGrp="1"/>
          </p:cNvSpPr>
          <p:nvPr>
            <p:ph idx="1"/>
          </p:nvPr>
        </p:nvSpPr>
        <p:spPr>
          <a:xfrm>
            <a:off x="457199" y="1560786"/>
            <a:ext cx="9774622" cy="4754729"/>
          </a:xfrm>
        </p:spPr>
        <p:txBody>
          <a:bodyPr>
            <a:normAutofit/>
          </a:bodyPr>
          <a:lstStyle/>
          <a:p>
            <a:r>
              <a:rPr lang="da-DK" sz="2000" dirty="0"/>
              <a:t>Retten i Helsingør (3 dommere):</a:t>
            </a:r>
          </a:p>
          <a:p>
            <a:pPr lvl="1"/>
            <a:r>
              <a:rPr lang="da-DK" sz="2000" i="1" dirty="0"/>
              <a:t>”Skønsmanden forklarede i retten supplerende, at </a:t>
            </a:r>
            <a:r>
              <a:rPr lang="da-DK" sz="2000" i="1" u="sng" dirty="0"/>
              <a:t>de væsentligste dyrkningsmæssige udfordringer</a:t>
            </a:r>
            <a:r>
              <a:rPr lang="da-DK" sz="2000" i="1" dirty="0"/>
              <a:t> findes på områder under kote 14, og at områderne markeret med henholdsvis A og B er været mindre problematiske og næsten altid har været mulige at køre på.</a:t>
            </a:r>
          </a:p>
          <a:p>
            <a:pPr lvl="1"/>
            <a:r>
              <a:rPr lang="da-DK" sz="2000" i="1" dirty="0"/>
              <a:t>Retten lægger på den baggrund til grund, at </a:t>
            </a:r>
            <a:r>
              <a:rPr lang="da-DK" sz="2000" i="1" u="sng" dirty="0"/>
              <a:t>den påtænkte terrænregulering vil forbedre driften og udbyttemulighederne markant, og at den vil være landbrugsmæssig og dermed formentlig også økonomisk gavnlig</a:t>
            </a:r>
            <a:r>
              <a:rPr lang="da-DK" sz="2000" i="1" dirty="0"/>
              <a:t>, men at </a:t>
            </a:r>
            <a:r>
              <a:rPr lang="da-DK" sz="2000" i="1" u="sng" dirty="0"/>
              <a:t>ikke alle dele af den påtænkte terrænregulering kan anses som en landbrugsmæssig nødvendig forbedring</a:t>
            </a:r>
            <a:r>
              <a:rPr lang="da-DK" sz="2000" i="1" dirty="0"/>
              <a:t>. </a:t>
            </a:r>
          </a:p>
          <a:p>
            <a:pPr lvl="1"/>
            <a:r>
              <a:rPr lang="da-DK" sz="2000" i="1" u="sng" dirty="0"/>
              <a:t>Dele af den påtænkte terrænregulering overstiger</a:t>
            </a:r>
            <a:r>
              <a:rPr lang="da-DK" sz="2000" i="1" dirty="0"/>
              <a:t> således, hvad der er nødvendigt for forbedring af den landbrugsmæssige drift, og må derfor betragtes som </a:t>
            </a:r>
            <a:r>
              <a:rPr lang="da-DK" sz="2000" i="1" u="sng" dirty="0"/>
              <a:t>en ændret anvendelse til opbevaring af overskudsjord</a:t>
            </a:r>
            <a:r>
              <a:rPr lang="da-DK" sz="2000" i="1" dirty="0"/>
              <a:t>.</a:t>
            </a:r>
          </a:p>
          <a:p>
            <a:pPr lvl="1"/>
            <a:r>
              <a:rPr lang="da-DK" sz="2000" i="1" dirty="0"/>
              <a:t>Retten finder herefter, at </a:t>
            </a:r>
            <a:r>
              <a:rPr lang="da-DK" sz="2000" i="1" u="sng" dirty="0"/>
              <a:t>sagsøger ikke har sandsynliggjort</a:t>
            </a:r>
            <a:r>
              <a:rPr lang="da-DK" sz="2000" i="1" dirty="0"/>
              <a:t>, at den påtænkte terrænregulering </a:t>
            </a:r>
            <a:r>
              <a:rPr lang="da-DK" sz="2000" i="1" u="sng" dirty="0"/>
              <a:t>i sin helhed</a:t>
            </a:r>
            <a:r>
              <a:rPr lang="da-DK" sz="2000" i="1" dirty="0"/>
              <a:t> er en landbrugsmæssig nødvendig forbedring, der ikke kræver tilladelse efter planlovens § 35, stk. 1.”</a:t>
            </a:r>
          </a:p>
          <a:p>
            <a:pPr lvl="1"/>
            <a:endParaRPr lang="da-DK" sz="4500" dirty="0"/>
          </a:p>
          <a:p>
            <a:pPr lvl="1"/>
            <a:endParaRPr lang="da-DK"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DF2AF181-50E5-5729-86DA-E756BCDFFCD4}"/>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1452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768A3-CA48-20B0-C1CE-DE73F90886A3}"/>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B01CFACA-50BC-BAB2-8288-61CF2FC0D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606FEE62-7A9A-7E20-82C0-188FCC2D2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84BB2A71-2F44-2F5A-FFA4-F05963784943}"/>
              </a:ext>
            </a:extLst>
          </p:cNvPr>
          <p:cNvSpPr>
            <a:spLocks noGrp="1"/>
          </p:cNvSpPr>
          <p:nvPr>
            <p:ph type="title"/>
          </p:nvPr>
        </p:nvSpPr>
        <p:spPr>
          <a:xfrm>
            <a:off x="457199" y="274638"/>
            <a:ext cx="10839615" cy="1143000"/>
          </a:xfrm>
        </p:spPr>
        <p:txBody>
          <a:bodyPr>
            <a:normAutofit/>
          </a:bodyPr>
          <a:lstStyle/>
          <a:p>
            <a:pPr algn="l"/>
            <a:r>
              <a:rPr lang="da-DK" dirty="0"/>
              <a:t>Opsummerende</a:t>
            </a:r>
            <a:endParaRPr lang="da-DK" dirty="0">
              <a:highlight>
                <a:srgbClr val="FFFF00"/>
              </a:highlight>
            </a:endParaRPr>
          </a:p>
        </p:txBody>
      </p:sp>
      <p:sp>
        <p:nvSpPr>
          <p:cNvPr id="4" name="Pladsholder til indhold 2">
            <a:extLst>
              <a:ext uri="{FF2B5EF4-FFF2-40B4-BE49-F238E27FC236}">
                <a16:creationId xmlns:a16="http://schemas.microsoft.com/office/drawing/2014/main" id="{C3BFE15A-E161-5CA3-F28A-0F79F9A97F82}"/>
              </a:ext>
            </a:extLst>
          </p:cNvPr>
          <p:cNvSpPr>
            <a:spLocks noGrp="1"/>
          </p:cNvSpPr>
          <p:nvPr>
            <p:ph idx="1"/>
          </p:nvPr>
        </p:nvSpPr>
        <p:spPr>
          <a:xfrm>
            <a:off x="457199" y="1560786"/>
            <a:ext cx="9774622" cy="4754729"/>
          </a:xfrm>
        </p:spPr>
        <p:txBody>
          <a:bodyPr>
            <a:normAutofit/>
          </a:bodyPr>
          <a:lstStyle/>
          <a:p>
            <a:r>
              <a:rPr lang="da-DK" sz="2000" dirty="0"/>
              <a:t>Planklagenævnets praksis – og deraf følgende principper – står </a:t>
            </a:r>
            <a:r>
              <a:rPr lang="da-DK" sz="2000" i="1" dirty="0"/>
              <a:t>foreløbigt</a:t>
            </a:r>
            <a:r>
              <a:rPr lang="da-DK" sz="2000" dirty="0"/>
              <a:t> ved magt:</a:t>
            </a:r>
          </a:p>
          <a:p>
            <a:pPr lvl="1"/>
            <a:endParaRPr lang="da-DK" sz="2000" dirty="0"/>
          </a:p>
          <a:p>
            <a:pPr lvl="1"/>
            <a:r>
              <a:rPr lang="da-DK" sz="2000" dirty="0"/>
              <a:t>Landbrugslovgivningen er ikke styrende for, hvad der efter planlovens § 35, stk. 1, skal anses som landbrugsmæssig nødvendig forbedring</a:t>
            </a:r>
          </a:p>
          <a:p>
            <a:pPr lvl="1"/>
            <a:r>
              <a:rPr lang="da-DK" sz="2000" dirty="0"/>
              <a:t>Udgangspunktet er, at der må dyrkes det, som er </a:t>
            </a:r>
            <a:r>
              <a:rPr lang="da-DK" sz="2000" u="sng" dirty="0"/>
              <a:t>muligt med arealernes naturgivne egenskaber</a:t>
            </a:r>
          </a:p>
          <a:p>
            <a:pPr lvl="2"/>
            <a:r>
              <a:rPr lang="da-DK" dirty="0"/>
              <a:t>Ønsket om dyrkning af en bestemt afgrøde kan ikke begrunde, at der kan foretage en terrænregulering uden landzonetilladelse</a:t>
            </a:r>
          </a:p>
          <a:p>
            <a:pPr lvl="1"/>
            <a:endParaRPr lang="da-DK" sz="2000" dirty="0"/>
          </a:p>
          <a:p>
            <a:pPr lvl="1"/>
            <a:r>
              <a:rPr lang="da-DK" sz="2000" dirty="0"/>
              <a:t>Terrænregulering anses først som en landbrugsmæssig nødvendig forbedring, hvis det er sandsynliggjort, at den vil afhjælpe </a:t>
            </a:r>
            <a:r>
              <a:rPr lang="da-DK" sz="2000" u="sng" dirty="0"/>
              <a:t>væsentlige dyrkningsmæssige problemer</a:t>
            </a:r>
          </a:p>
          <a:p>
            <a:pPr lvl="2"/>
            <a:r>
              <a:rPr lang="da-DK" dirty="0"/>
              <a:t>Det er ikke tilstrækkeligt, at terrænreguleringen kan anses som landbrugsmæssigt og/eller økonomisk gavnlig</a:t>
            </a:r>
          </a:p>
          <a:p>
            <a:pPr lvl="1"/>
            <a:endParaRPr lang="da-DK"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8B719908-30DE-D7A1-45EC-AAEC1FAC55E9}"/>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22116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451A9EBD-BDEA-8049-B82F-884395CD1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4A68AEEB-448D-1D94-4743-1E4A662E0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045FC494-9BE0-E038-8E3C-93AB6E253319}"/>
              </a:ext>
            </a:extLst>
          </p:cNvPr>
          <p:cNvSpPr>
            <a:spLocks noGrp="1"/>
          </p:cNvSpPr>
          <p:nvPr>
            <p:ph type="title"/>
          </p:nvPr>
        </p:nvSpPr>
        <p:spPr>
          <a:xfrm>
            <a:off x="457200" y="274638"/>
            <a:ext cx="9260732" cy="1143000"/>
          </a:xfrm>
        </p:spPr>
        <p:txBody>
          <a:bodyPr/>
          <a:lstStyle/>
          <a:p>
            <a:pPr algn="l"/>
            <a:r>
              <a:rPr lang="da-DK" dirty="0"/>
              <a:t>Tak for opmærksomheden!</a:t>
            </a:r>
          </a:p>
        </p:txBody>
      </p:sp>
      <p:sp>
        <p:nvSpPr>
          <p:cNvPr id="4" name="Pladsholder til indhold 2">
            <a:extLst>
              <a:ext uri="{FF2B5EF4-FFF2-40B4-BE49-F238E27FC236}">
                <a16:creationId xmlns:a16="http://schemas.microsoft.com/office/drawing/2014/main" id="{C2DF06B4-78C8-98D9-8C10-EC6848AE9132}"/>
              </a:ext>
            </a:extLst>
          </p:cNvPr>
          <p:cNvSpPr>
            <a:spLocks noGrp="1"/>
          </p:cNvSpPr>
          <p:nvPr>
            <p:ph idx="1"/>
          </p:nvPr>
        </p:nvSpPr>
        <p:spPr>
          <a:xfrm>
            <a:off x="-145916" y="4356047"/>
            <a:ext cx="6809360" cy="2500009"/>
          </a:xfrm>
        </p:spPr>
        <p:txBody>
          <a:bodyPr>
            <a:normAutofit/>
          </a:bodyPr>
          <a:lstStyle/>
          <a:p>
            <a:pPr marL="0" indent="0">
              <a:buNone/>
            </a:pPr>
            <a:endParaRPr lang="da-DK" dirty="0"/>
          </a:p>
          <a:p>
            <a:pPr marL="800100" lvl="2" indent="0">
              <a:buNone/>
            </a:pPr>
            <a:r>
              <a:rPr lang="da-DK" sz="2800" dirty="0"/>
              <a:t>Jacob Brandt</a:t>
            </a:r>
          </a:p>
          <a:p>
            <a:pPr marL="800100" lvl="2" indent="0">
              <a:buNone/>
            </a:pPr>
            <a:r>
              <a:rPr lang="da-DK" sz="2800" dirty="0"/>
              <a:t>Advokat (L), partner</a:t>
            </a:r>
          </a:p>
          <a:p>
            <a:pPr marL="800100" lvl="2" indent="0">
              <a:buNone/>
            </a:pPr>
            <a:r>
              <a:rPr lang="da-DK" sz="2800" dirty="0"/>
              <a:t>Tlf. 21 31 54 03</a:t>
            </a:r>
          </a:p>
          <a:p>
            <a:pPr marL="800100" lvl="2" indent="0">
              <a:buNone/>
            </a:pPr>
            <a:r>
              <a:rPr lang="da-DK" sz="2800" dirty="0"/>
              <a:t>E-mail: </a:t>
            </a:r>
            <a:r>
              <a:rPr lang="da-DK" sz="2800" dirty="0">
                <a:hlinkClick r:id="rId4"/>
              </a:rPr>
              <a:t>jab@codexlaw.dk</a:t>
            </a:r>
            <a:r>
              <a:rPr lang="da-DK" sz="2800" dirty="0"/>
              <a:t> </a:t>
            </a:r>
          </a:p>
          <a:p>
            <a:pPr marL="0" indent="0">
              <a:buNone/>
            </a:pPr>
            <a:endParaRPr lang="da-DK" dirty="0"/>
          </a:p>
        </p:txBody>
      </p:sp>
      <p:sp>
        <p:nvSpPr>
          <p:cNvPr id="6" name="Tekstfelt 5">
            <a:extLst>
              <a:ext uri="{FF2B5EF4-FFF2-40B4-BE49-F238E27FC236}">
                <a16:creationId xmlns:a16="http://schemas.microsoft.com/office/drawing/2014/main" id="{5B506E10-E9AC-AE16-E70D-468B24F3A34B}"/>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pic>
        <p:nvPicPr>
          <p:cNvPr id="5" name="Billede 4" descr="Et billede, der indeholder tøj, person, indendørs, Ansigt&#10;&#10;Indhold genereret af kunstig intelligens kan være forkert.">
            <a:extLst>
              <a:ext uri="{FF2B5EF4-FFF2-40B4-BE49-F238E27FC236}">
                <a16:creationId xmlns:a16="http://schemas.microsoft.com/office/drawing/2014/main" id="{8ACF4AA2-A7E3-22B6-20FD-A17CA6E6B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348" y="1140394"/>
            <a:ext cx="6922088" cy="4713111"/>
          </a:xfrm>
          <a:prstGeom prst="rect">
            <a:avLst/>
          </a:prstGeom>
        </p:spPr>
      </p:pic>
    </p:spTree>
    <p:extLst>
      <p:ext uri="{BB962C8B-B14F-4D97-AF65-F5344CB8AC3E}">
        <p14:creationId xmlns:p14="http://schemas.microsoft.com/office/powerpoint/2010/main" val="119525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451A9EBD-BDEA-8049-B82F-884395CD1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4A68AEEB-448D-1D94-4743-1E4A662E0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045FC494-9BE0-E038-8E3C-93AB6E253319}"/>
              </a:ext>
            </a:extLst>
          </p:cNvPr>
          <p:cNvSpPr>
            <a:spLocks noGrp="1"/>
          </p:cNvSpPr>
          <p:nvPr>
            <p:ph type="title"/>
          </p:nvPr>
        </p:nvSpPr>
        <p:spPr>
          <a:xfrm>
            <a:off x="457199" y="274638"/>
            <a:ext cx="9861331" cy="1143000"/>
          </a:xfrm>
        </p:spPr>
        <p:txBody>
          <a:bodyPr>
            <a:normAutofit fontScale="90000"/>
          </a:bodyPr>
          <a:lstStyle/>
          <a:p>
            <a:pPr algn="l"/>
            <a:r>
              <a:rPr lang="da-DK" dirty="0"/>
              <a:t>Nye domme om planlovens § 35, stk. 1, i forhold til terrænregulering af landbrugsarealer</a:t>
            </a:r>
          </a:p>
        </p:txBody>
      </p:sp>
      <p:sp>
        <p:nvSpPr>
          <p:cNvPr id="4" name="Pladsholder til indhold 2">
            <a:extLst>
              <a:ext uri="{FF2B5EF4-FFF2-40B4-BE49-F238E27FC236}">
                <a16:creationId xmlns:a16="http://schemas.microsoft.com/office/drawing/2014/main" id="{C2DF06B4-78C8-98D9-8C10-EC6848AE9132}"/>
              </a:ext>
            </a:extLst>
          </p:cNvPr>
          <p:cNvSpPr>
            <a:spLocks noGrp="1"/>
          </p:cNvSpPr>
          <p:nvPr>
            <p:ph idx="1"/>
          </p:nvPr>
        </p:nvSpPr>
        <p:spPr>
          <a:xfrm>
            <a:off x="457199" y="1600200"/>
            <a:ext cx="9656380" cy="4556234"/>
          </a:xfrm>
        </p:spPr>
        <p:txBody>
          <a:bodyPr>
            <a:normAutofit lnSpcReduction="10000"/>
          </a:bodyPr>
          <a:lstStyle/>
          <a:p>
            <a:r>
              <a:rPr lang="da-DK" sz="2000" dirty="0"/>
              <a:t>Problemstillingen:</a:t>
            </a:r>
          </a:p>
          <a:p>
            <a:pPr lvl="1"/>
            <a:r>
              <a:rPr lang="da-DK" sz="2000" dirty="0"/>
              <a:t>Der er mangel på kapacitet til håndtering af jord</a:t>
            </a:r>
          </a:p>
          <a:p>
            <a:pPr lvl="1"/>
            <a:r>
              <a:rPr lang="da-DK" sz="2000" dirty="0"/>
              <a:t>Terrænregulering ved opfyldning af lavninger og udjævning af skråninger på landbrugsarealer kan ”rumme” meget jord</a:t>
            </a:r>
          </a:p>
          <a:p>
            <a:pPr lvl="2"/>
            <a:r>
              <a:rPr lang="da-DK" dirty="0"/>
              <a:t>Planklagenævnet har fastslået, at der </a:t>
            </a:r>
            <a:r>
              <a:rPr lang="da-DK" u="sng" dirty="0"/>
              <a:t>ikke kræves landzonetilladelse</a:t>
            </a:r>
            <a:r>
              <a:rPr lang="da-DK" dirty="0"/>
              <a:t>, hvis der er tale om en </a:t>
            </a:r>
            <a:r>
              <a:rPr lang="da-DK" u="sng" dirty="0"/>
              <a:t>landbrugsmæssig nødvendig forbedring</a:t>
            </a:r>
            <a:r>
              <a:rPr lang="da-DK" dirty="0"/>
              <a:t>, fordi der så </a:t>
            </a:r>
            <a:r>
              <a:rPr lang="da-DK" u="sng" dirty="0"/>
              <a:t>ikke er tale om ændret anvendelse</a:t>
            </a:r>
            <a:r>
              <a:rPr lang="da-DK" dirty="0"/>
              <a:t> i form af opbevaring af jord</a:t>
            </a:r>
          </a:p>
          <a:p>
            <a:pPr lvl="3"/>
            <a:r>
              <a:rPr lang="da-DK" sz="2000" dirty="0"/>
              <a:t>Planklagenævnet har tillige fastslået, at der </a:t>
            </a:r>
            <a:r>
              <a:rPr lang="da-DK" sz="2000" u="sng" dirty="0"/>
              <a:t>ikke er mængdemæssige begrænsninger</a:t>
            </a:r>
            <a:r>
              <a:rPr lang="da-DK" sz="2000" dirty="0"/>
              <a:t>, hvis ”blot” anvendelsen af jorden sker til en landbrugsmæssig nødvendig forbedring af arealet</a:t>
            </a:r>
          </a:p>
          <a:p>
            <a:pPr lvl="2"/>
            <a:r>
              <a:rPr lang="da-DK" dirty="0"/>
              <a:t>Hvis jorden er </a:t>
            </a:r>
            <a:r>
              <a:rPr lang="da-DK" dirty="0" err="1"/>
              <a:t>uforurenet</a:t>
            </a:r>
            <a:r>
              <a:rPr lang="da-DK" dirty="0"/>
              <a:t>, og den anses som et biprodukt under affaldslovgivningen, kræves heller ikke § 19-tilladelse eller miljøgodkendelse efter miljøbeskyttelsesloven</a:t>
            </a:r>
          </a:p>
          <a:p>
            <a:pPr lvl="1"/>
            <a:r>
              <a:rPr lang="da-DK" sz="2000" dirty="0"/>
              <a:t>Realiteten er, at der blev åbnet en ladeport for ukontrolleret tilførsel af jord til landbrugsarealer</a:t>
            </a:r>
          </a:p>
          <a:p>
            <a:pPr lvl="3"/>
            <a:endParaRPr lang="da-DK" dirty="0"/>
          </a:p>
          <a:p>
            <a:endParaRPr lang="da-DK" dirty="0"/>
          </a:p>
        </p:txBody>
      </p:sp>
      <p:sp>
        <p:nvSpPr>
          <p:cNvPr id="5" name="Tekstfelt 4">
            <a:extLst>
              <a:ext uri="{FF2B5EF4-FFF2-40B4-BE49-F238E27FC236}">
                <a16:creationId xmlns:a16="http://schemas.microsoft.com/office/drawing/2014/main" id="{EA590D80-6BBB-C7A1-0915-9566656EC18F}"/>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335667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DC8C8-314E-443C-6CDD-56F0C79AFDBE}"/>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DA3C8CA9-C441-9CB2-AEF0-D24E81C75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BB00EEE6-DC67-BDAD-9212-4851134A0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B0C3FD84-953E-9F73-200B-821D8ABFB291}"/>
              </a:ext>
            </a:extLst>
          </p:cNvPr>
          <p:cNvSpPr>
            <a:spLocks noGrp="1"/>
          </p:cNvSpPr>
          <p:nvPr>
            <p:ph type="title"/>
          </p:nvPr>
        </p:nvSpPr>
        <p:spPr>
          <a:xfrm>
            <a:off x="457199" y="274638"/>
            <a:ext cx="9861331" cy="1143000"/>
          </a:xfrm>
        </p:spPr>
        <p:txBody>
          <a:bodyPr>
            <a:normAutofit fontScale="90000"/>
          </a:bodyPr>
          <a:lstStyle/>
          <a:p>
            <a:pPr algn="l"/>
            <a:r>
              <a:rPr lang="da-DK" dirty="0"/>
              <a:t>Nye domme om planlovens § 35, stk. 1, i forhold til terrænregulering af landbrugsarealer</a:t>
            </a:r>
          </a:p>
        </p:txBody>
      </p:sp>
      <p:sp>
        <p:nvSpPr>
          <p:cNvPr id="4" name="Pladsholder til indhold 2">
            <a:extLst>
              <a:ext uri="{FF2B5EF4-FFF2-40B4-BE49-F238E27FC236}">
                <a16:creationId xmlns:a16="http://schemas.microsoft.com/office/drawing/2014/main" id="{6F49276E-45C2-8D8F-0759-3403854CEF4F}"/>
              </a:ext>
            </a:extLst>
          </p:cNvPr>
          <p:cNvSpPr>
            <a:spLocks noGrp="1"/>
          </p:cNvSpPr>
          <p:nvPr>
            <p:ph idx="1"/>
          </p:nvPr>
        </p:nvSpPr>
        <p:spPr>
          <a:xfrm>
            <a:off x="457199" y="1600200"/>
            <a:ext cx="9260731" cy="4525963"/>
          </a:xfrm>
        </p:spPr>
        <p:txBody>
          <a:bodyPr>
            <a:normAutofit/>
          </a:bodyPr>
          <a:lstStyle/>
          <a:p>
            <a:r>
              <a:rPr lang="da-DK" sz="2400" dirty="0"/>
              <a:t>Planklagenævnet har efterfølgende præciseret praksis, og har generelt udtalt, at problemer med at finde passende opbevaring af overskudsjord fra byggeprojekter ikke bør løses gennem planlægning og eventuelt ny lovgivning</a:t>
            </a:r>
          </a:p>
          <a:p>
            <a:pPr lvl="1"/>
            <a:r>
              <a:rPr lang="da-DK" dirty="0"/>
              <a:t>Et antal stævninger er udtaget mod Planklagenævnet og kommuner</a:t>
            </a:r>
          </a:p>
          <a:p>
            <a:endParaRPr lang="da-DK" sz="2400" dirty="0"/>
          </a:p>
          <a:p>
            <a:r>
              <a:rPr lang="da-DK" sz="2400" dirty="0"/>
              <a:t>Lodsejer skal </a:t>
            </a:r>
            <a:r>
              <a:rPr lang="da-DK" sz="2400" u="sng" dirty="0"/>
              <a:t>sandsynliggøre</a:t>
            </a:r>
            <a:r>
              <a:rPr lang="da-DK" sz="2400" dirty="0"/>
              <a:t> behovet for terrænreguleringen</a:t>
            </a:r>
          </a:p>
          <a:p>
            <a:pPr lvl="1"/>
            <a:r>
              <a:rPr lang="da-DK" dirty="0"/>
              <a:t>Luftfotos er vejledende, men de kan ikke stå alene</a:t>
            </a:r>
          </a:p>
          <a:p>
            <a:pPr lvl="2"/>
            <a:r>
              <a:rPr lang="da-DK" sz="2400" dirty="0"/>
              <a:t>Er der afgrøder og kørespor?</a:t>
            </a:r>
          </a:p>
          <a:p>
            <a:pPr lvl="1"/>
            <a:r>
              <a:rPr lang="da-DK" dirty="0"/>
              <a:t>Udtalelse fra sagkyndige (landbrugskonsulenter…?)</a:t>
            </a:r>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F2148F65-1F51-CD5D-5707-F782F769E2ED}"/>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744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BC52-E1DE-8B41-CE33-AF767947EC99}"/>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9B5848C0-7D13-BDFE-B9CC-BDA7C88AD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6527AEEC-F03B-A73B-F210-B7D8B4E78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893D61BE-B95C-1A97-0A21-25D2B6081EBD}"/>
              </a:ext>
            </a:extLst>
          </p:cNvPr>
          <p:cNvSpPr>
            <a:spLocks noGrp="1"/>
          </p:cNvSpPr>
          <p:nvPr>
            <p:ph type="title"/>
          </p:nvPr>
        </p:nvSpPr>
        <p:spPr>
          <a:xfrm>
            <a:off x="457199" y="274638"/>
            <a:ext cx="9861331" cy="1143000"/>
          </a:xfrm>
        </p:spPr>
        <p:txBody>
          <a:bodyPr>
            <a:normAutofit fontScale="90000"/>
          </a:bodyPr>
          <a:lstStyle/>
          <a:p>
            <a:pPr algn="l"/>
            <a:r>
              <a:rPr lang="da-DK" dirty="0"/>
              <a:t>Nye domme om planlovens § 35, stk. 1, i forhold til terrænregulering af landbrugsarealer</a:t>
            </a:r>
          </a:p>
        </p:txBody>
      </p:sp>
      <p:sp>
        <p:nvSpPr>
          <p:cNvPr id="4" name="Pladsholder til indhold 2">
            <a:extLst>
              <a:ext uri="{FF2B5EF4-FFF2-40B4-BE49-F238E27FC236}">
                <a16:creationId xmlns:a16="http://schemas.microsoft.com/office/drawing/2014/main" id="{709438D2-154A-8675-0444-1759D03728DA}"/>
              </a:ext>
            </a:extLst>
          </p:cNvPr>
          <p:cNvSpPr>
            <a:spLocks noGrp="1"/>
          </p:cNvSpPr>
          <p:nvPr>
            <p:ph idx="1"/>
          </p:nvPr>
        </p:nvSpPr>
        <p:spPr>
          <a:xfrm>
            <a:off x="457199" y="1600200"/>
            <a:ext cx="9260731" cy="4525963"/>
          </a:xfrm>
        </p:spPr>
        <p:txBody>
          <a:bodyPr>
            <a:normAutofit/>
          </a:bodyPr>
          <a:lstStyle/>
          <a:p>
            <a:r>
              <a:rPr lang="da-DK" sz="2400" dirty="0"/>
              <a:t>Hvornår er der et behov?</a:t>
            </a:r>
          </a:p>
          <a:p>
            <a:pPr lvl="1"/>
            <a:r>
              <a:rPr lang="da-DK" dirty="0"/>
              <a:t>Der er ikke krav på at kunne omdanne et ikke/begrænset dyrkningsegnet areal til dyrkning af en specifik afgrøde eller til at opnå en ydelse ud over det, som arealet naturligt kan give</a:t>
            </a:r>
          </a:p>
          <a:p>
            <a:pPr lvl="1"/>
            <a:r>
              <a:rPr lang="da-DK" dirty="0"/>
              <a:t>Hvis der kan dyrkes sædvanlige landbrugsafgrøder, er der ikke krav på at kunne terrænregulere, da det er de </a:t>
            </a:r>
            <a:r>
              <a:rPr lang="da-DK" u="sng" dirty="0"/>
              <a:t>konkrete jordbundsmæssige forhold</a:t>
            </a:r>
            <a:r>
              <a:rPr lang="da-DK" dirty="0"/>
              <a:t>, som afgør mulighederne for at dyrke jorden</a:t>
            </a:r>
          </a:p>
          <a:p>
            <a:pPr lvl="1"/>
            <a:r>
              <a:rPr lang="da-DK" dirty="0"/>
              <a:t>Der kan lægges vægt på, om der er væsentlige problemer med at køre med landbrugsmaskiner eller dyrke arealet</a:t>
            </a:r>
          </a:p>
          <a:p>
            <a:pPr lvl="1"/>
            <a:r>
              <a:rPr lang="da-DK" dirty="0"/>
              <a:t>Det er ikke tilstrækkeligt, at det er landbrugsmæssigt gavnligt</a:t>
            </a:r>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DDE9FB5C-A999-63CF-2753-147AB462D5B5}"/>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9064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BDAB5-05D6-A835-33E5-7E6FAD2379DC}"/>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03151860-E8B8-2D0B-6892-85A07214B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E747F618-DFC5-279B-6E1D-566D04709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9E5A4A24-52E7-F820-722F-054DD028F889}"/>
              </a:ext>
            </a:extLst>
          </p:cNvPr>
          <p:cNvSpPr>
            <a:spLocks noGrp="1"/>
          </p:cNvSpPr>
          <p:nvPr>
            <p:ph type="title"/>
          </p:nvPr>
        </p:nvSpPr>
        <p:spPr>
          <a:xfrm>
            <a:off x="457199" y="274638"/>
            <a:ext cx="10839615" cy="1143000"/>
          </a:xfrm>
        </p:spPr>
        <p:txBody>
          <a:bodyPr>
            <a:normAutofit fontScale="90000"/>
          </a:bodyPr>
          <a:lstStyle/>
          <a:p>
            <a:pPr algn="l"/>
            <a:r>
              <a:rPr lang="da-DK" dirty="0"/>
              <a:t>Retten i Hillerøds dom af 7. november 2025 i sag BS-60554/2023-HIL (juletræsdommen) </a:t>
            </a:r>
            <a:endParaRPr lang="da-DK" dirty="0">
              <a:highlight>
                <a:srgbClr val="FFFF00"/>
              </a:highlight>
            </a:endParaRPr>
          </a:p>
        </p:txBody>
      </p:sp>
      <p:sp>
        <p:nvSpPr>
          <p:cNvPr id="4" name="Pladsholder til indhold 2">
            <a:extLst>
              <a:ext uri="{FF2B5EF4-FFF2-40B4-BE49-F238E27FC236}">
                <a16:creationId xmlns:a16="http://schemas.microsoft.com/office/drawing/2014/main" id="{353E6777-05BC-72E7-9EB6-480B8B95A476}"/>
              </a:ext>
            </a:extLst>
          </p:cNvPr>
          <p:cNvSpPr>
            <a:spLocks noGrp="1"/>
          </p:cNvSpPr>
          <p:nvPr>
            <p:ph idx="1"/>
          </p:nvPr>
        </p:nvSpPr>
        <p:spPr>
          <a:xfrm>
            <a:off x="457199" y="1600200"/>
            <a:ext cx="9260731" cy="4525963"/>
          </a:xfrm>
        </p:spPr>
        <p:txBody>
          <a:bodyPr>
            <a:normAutofit fontScale="77500" lnSpcReduction="20000"/>
          </a:bodyPr>
          <a:lstStyle/>
          <a:p>
            <a:r>
              <a:rPr lang="da-DK" dirty="0"/>
              <a:t>Sagen angik tilførsel af 33.300 m3 </a:t>
            </a:r>
            <a:r>
              <a:rPr lang="da-DK" dirty="0" err="1"/>
              <a:t>uforurenet</a:t>
            </a:r>
            <a:r>
              <a:rPr lang="da-DK" dirty="0"/>
              <a:t> jord til et landbrugsareal på ca. 2 ha </a:t>
            </a:r>
          </a:p>
          <a:p>
            <a:r>
              <a:rPr lang="da-DK" dirty="0"/>
              <a:t>Ønsket om terrænregulering var begrundet i, at grundvandet stod højt på matriklen, og at det derfor ikke var muligt at dyrke juletræer</a:t>
            </a:r>
          </a:p>
          <a:p>
            <a:r>
              <a:rPr lang="da-DK" dirty="0"/>
              <a:t>Tilførslen ville forbedre boniteten</a:t>
            </a:r>
          </a:p>
          <a:p>
            <a:r>
              <a:rPr lang="da-DK" dirty="0"/>
              <a:t>Terrænet ville blive hævet med op til  2 m</a:t>
            </a:r>
          </a:p>
          <a:p>
            <a:endParaRPr lang="da-DK" dirty="0"/>
          </a:p>
          <a:p>
            <a:r>
              <a:rPr lang="da-DK" dirty="0"/>
              <a:t>Kommunen:</a:t>
            </a:r>
          </a:p>
          <a:p>
            <a:pPr lvl="1"/>
            <a:r>
              <a:rPr lang="da-DK" sz="2800" dirty="0"/>
              <a:t>Enig i, at arealet ikke er optimalt til dyrkning af juletræer</a:t>
            </a:r>
          </a:p>
          <a:p>
            <a:pPr lvl="1"/>
            <a:r>
              <a:rPr lang="da-DK" sz="2800" dirty="0"/>
              <a:t>Der er to alternative løsninger:</a:t>
            </a:r>
          </a:p>
          <a:p>
            <a:pPr marL="1257300" lvl="2" indent="-342900">
              <a:buFont typeface="+mj-lt"/>
              <a:buAutoNum type="arabicParenR"/>
            </a:pPr>
            <a:r>
              <a:rPr lang="da-DK" sz="2600" dirty="0"/>
              <a:t>Lav en tagryg</a:t>
            </a:r>
          </a:p>
          <a:p>
            <a:pPr marL="1257300" lvl="2" indent="-342900">
              <a:buFont typeface="+mj-lt"/>
              <a:buAutoNum type="arabicParenR"/>
            </a:pPr>
            <a:r>
              <a:rPr lang="da-DK" sz="2600" dirty="0"/>
              <a:t>Dyrk noget andet end juletræer</a:t>
            </a:r>
          </a:p>
          <a:p>
            <a:pPr lvl="1"/>
            <a:r>
              <a:rPr lang="da-DK" sz="2800" dirty="0"/>
              <a:t>Kommunen meddelte derfor afgørelse om, at der var krav om landzonetilladelse</a:t>
            </a:r>
          </a:p>
          <a:p>
            <a:pPr lvl="1"/>
            <a:endParaRPr lang="da-DK" sz="2000" dirty="0"/>
          </a:p>
          <a:p>
            <a:pPr lvl="1"/>
            <a:endParaRPr lang="da-DK" sz="2000"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6D33909E-2D93-FDD1-BCCB-FB1589E6F919}"/>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675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30BC9-C6A5-AB5D-D20A-7B911FD41010}"/>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68452F68-210E-8718-451C-DD818FB23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22448A6D-2382-5251-9942-A396343A3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228388F1-1345-C4C7-EB89-4090890C8DD2}"/>
              </a:ext>
            </a:extLst>
          </p:cNvPr>
          <p:cNvSpPr>
            <a:spLocks noGrp="1"/>
          </p:cNvSpPr>
          <p:nvPr>
            <p:ph type="title"/>
          </p:nvPr>
        </p:nvSpPr>
        <p:spPr>
          <a:xfrm>
            <a:off x="457199" y="274638"/>
            <a:ext cx="10839615" cy="1143000"/>
          </a:xfrm>
        </p:spPr>
        <p:txBody>
          <a:bodyPr>
            <a:normAutofit fontScale="90000"/>
          </a:bodyPr>
          <a:lstStyle/>
          <a:p>
            <a:pPr algn="l"/>
            <a:r>
              <a:rPr lang="da-DK" dirty="0"/>
              <a:t>Retten i Hillerøds dom af 7. november 2025 i sag BS-60554/2023-HIL (juletræsdommen) </a:t>
            </a:r>
            <a:endParaRPr lang="da-DK" dirty="0">
              <a:highlight>
                <a:srgbClr val="FFFF00"/>
              </a:highlight>
            </a:endParaRPr>
          </a:p>
        </p:txBody>
      </p:sp>
      <p:sp>
        <p:nvSpPr>
          <p:cNvPr id="4" name="Pladsholder til indhold 2">
            <a:extLst>
              <a:ext uri="{FF2B5EF4-FFF2-40B4-BE49-F238E27FC236}">
                <a16:creationId xmlns:a16="http://schemas.microsoft.com/office/drawing/2014/main" id="{E360475F-4AE5-B86D-A499-AFA2D4108086}"/>
              </a:ext>
            </a:extLst>
          </p:cNvPr>
          <p:cNvSpPr>
            <a:spLocks noGrp="1"/>
          </p:cNvSpPr>
          <p:nvPr>
            <p:ph idx="1"/>
          </p:nvPr>
        </p:nvSpPr>
        <p:spPr>
          <a:xfrm>
            <a:off x="457199" y="1600200"/>
            <a:ext cx="9260731" cy="4525963"/>
          </a:xfrm>
        </p:spPr>
        <p:txBody>
          <a:bodyPr>
            <a:normAutofit/>
          </a:bodyPr>
          <a:lstStyle/>
          <a:p>
            <a:r>
              <a:rPr lang="da-DK" dirty="0"/>
              <a:t>Planklagenævnet:</a:t>
            </a:r>
          </a:p>
          <a:p>
            <a:pPr lvl="1"/>
            <a:r>
              <a:rPr lang="da-DK" dirty="0"/>
              <a:t>Der er naturlig høj grundvandsstand på arealet</a:t>
            </a:r>
          </a:p>
          <a:p>
            <a:pPr lvl="1"/>
            <a:r>
              <a:rPr lang="da-DK" dirty="0"/>
              <a:t>Arealet er ikke egnet til dyrkning af juletræer pga. af vækstbetingelserne i lerholdig jord med høj grundvandsstand</a:t>
            </a:r>
          </a:p>
          <a:p>
            <a:pPr lvl="1"/>
            <a:r>
              <a:rPr lang="da-DK" dirty="0"/>
              <a:t>Andre afgrøder har kunnet dyrkes på arealet uden problemer</a:t>
            </a:r>
          </a:p>
          <a:p>
            <a:pPr lvl="1"/>
            <a:r>
              <a:rPr lang="da-DK" dirty="0"/>
              <a:t>Der er ikke tale om opfyldning af en lavning</a:t>
            </a:r>
          </a:p>
          <a:p>
            <a:pPr lvl="1"/>
            <a:r>
              <a:rPr lang="da-DK" dirty="0"/>
              <a:t>Det kan ikke anses for nødvendigt for den landbrugsmæssige drift at foretage terrænregulering for at dyrke en bestemt afgrøde, når arealet i øvrigt er egnet til dyrkning af sædvanlige landbrugsafgrøder</a:t>
            </a:r>
          </a:p>
          <a:p>
            <a:pPr lvl="1"/>
            <a:r>
              <a:rPr lang="da-DK" dirty="0"/>
              <a:t>Det er de konkrete jordbundsmæssige forhold, som afgør hvilke muligheder, der er for at dyrke jorden</a:t>
            </a:r>
          </a:p>
          <a:p>
            <a:pPr lvl="1"/>
            <a:endParaRPr lang="da-DK" sz="2000" dirty="0"/>
          </a:p>
          <a:p>
            <a:pPr lvl="1"/>
            <a:endParaRPr lang="da-DK" sz="2000"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1DF371FB-AB4A-A1ED-57B4-180827670BF0}"/>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36431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E7882-AE94-0324-67B6-AB902072C8D2}"/>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05C1DAC6-3C8D-E415-6480-323A33CB8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111BDE09-EABB-B2A8-7475-99C529E8A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E7E9D2A1-1D16-688A-E5E9-5468C00ABF2F}"/>
              </a:ext>
            </a:extLst>
          </p:cNvPr>
          <p:cNvSpPr>
            <a:spLocks noGrp="1"/>
          </p:cNvSpPr>
          <p:nvPr>
            <p:ph type="title"/>
          </p:nvPr>
        </p:nvSpPr>
        <p:spPr>
          <a:xfrm>
            <a:off x="457199" y="274638"/>
            <a:ext cx="10839615" cy="1143000"/>
          </a:xfrm>
        </p:spPr>
        <p:txBody>
          <a:bodyPr>
            <a:normAutofit fontScale="90000"/>
          </a:bodyPr>
          <a:lstStyle/>
          <a:p>
            <a:pPr algn="l"/>
            <a:r>
              <a:rPr lang="da-DK" dirty="0"/>
              <a:t>Retten i Hillerøds dom af 7. november 2025 i sag BS-60554/2023-HIL (juletræsdommen) </a:t>
            </a:r>
            <a:endParaRPr lang="da-DK" dirty="0">
              <a:highlight>
                <a:srgbClr val="FFFF00"/>
              </a:highlight>
            </a:endParaRPr>
          </a:p>
        </p:txBody>
      </p:sp>
      <p:sp>
        <p:nvSpPr>
          <p:cNvPr id="4" name="Pladsholder til indhold 2">
            <a:extLst>
              <a:ext uri="{FF2B5EF4-FFF2-40B4-BE49-F238E27FC236}">
                <a16:creationId xmlns:a16="http://schemas.microsoft.com/office/drawing/2014/main" id="{D58CE21A-8E9A-1899-0632-E73A39238EB5}"/>
              </a:ext>
            </a:extLst>
          </p:cNvPr>
          <p:cNvSpPr>
            <a:spLocks noGrp="1"/>
          </p:cNvSpPr>
          <p:nvPr>
            <p:ph idx="1"/>
          </p:nvPr>
        </p:nvSpPr>
        <p:spPr>
          <a:xfrm>
            <a:off x="457199" y="1600200"/>
            <a:ext cx="9260731" cy="4525963"/>
          </a:xfrm>
        </p:spPr>
        <p:txBody>
          <a:bodyPr>
            <a:normAutofit lnSpcReduction="10000"/>
          </a:bodyPr>
          <a:lstStyle/>
          <a:p>
            <a:r>
              <a:rPr lang="da-DK" dirty="0"/>
              <a:t>Lodsejers anbringender:</a:t>
            </a:r>
          </a:p>
          <a:p>
            <a:pPr lvl="1"/>
            <a:r>
              <a:rPr lang="da-DK" dirty="0"/>
              <a:t>Arealet skal efter terrænreguleringen anvendes til landbrugsformål, og der er derfor ikke tale om ændret anvendelse, som kræver landzonetilladelse</a:t>
            </a:r>
          </a:p>
          <a:p>
            <a:pPr lvl="1"/>
            <a:r>
              <a:rPr lang="da-DK" dirty="0"/>
              <a:t>Planloven må ikke begrænse jordbrugserhvervenes muligheder</a:t>
            </a:r>
          </a:p>
          <a:p>
            <a:pPr lvl="1"/>
            <a:r>
              <a:rPr lang="da-DK" dirty="0"/>
              <a:t>Planloven skal understøtte gode vækst- og udviklingsmuligheder for jordbruget</a:t>
            </a:r>
          </a:p>
          <a:p>
            <a:pPr lvl="1"/>
            <a:r>
              <a:rPr lang="da-DK" dirty="0"/>
              <a:t>Landbrugslovgivningens krav om anvendelse til jordbrugsformål samt det frie afgrødevalg er normerende for, hvornår en terrænregulering skal anses som en landbrugsmæssig nødvendig forbedring efter planloven</a:t>
            </a:r>
          </a:p>
          <a:p>
            <a:pPr lvl="1"/>
            <a:r>
              <a:rPr lang="da-DK" dirty="0"/>
              <a:t>Planklagenævnet har lagt vægt på uhjemlede og usaglige kriterier</a:t>
            </a:r>
          </a:p>
          <a:p>
            <a:pPr lvl="1"/>
            <a:endParaRPr lang="da-DK" sz="2000" dirty="0"/>
          </a:p>
          <a:p>
            <a:pPr lvl="1"/>
            <a:endParaRPr lang="da-DK" sz="2000"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52315CC1-9223-C816-A413-028DA6A5C0BD}"/>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28975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92D71-00F1-DCC5-AB77-DECD565255F5}"/>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6F1D914B-B241-C424-9DF5-30DD8D411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C1F7D2FA-6783-3709-5E71-B4DA466D9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C6216BE6-F854-7DC6-5B5A-E2C6B32A7102}"/>
              </a:ext>
            </a:extLst>
          </p:cNvPr>
          <p:cNvSpPr>
            <a:spLocks noGrp="1"/>
          </p:cNvSpPr>
          <p:nvPr>
            <p:ph type="title"/>
          </p:nvPr>
        </p:nvSpPr>
        <p:spPr>
          <a:xfrm>
            <a:off x="457199" y="274638"/>
            <a:ext cx="10839615" cy="1143000"/>
          </a:xfrm>
        </p:spPr>
        <p:txBody>
          <a:bodyPr>
            <a:normAutofit fontScale="90000"/>
          </a:bodyPr>
          <a:lstStyle/>
          <a:p>
            <a:pPr algn="l"/>
            <a:r>
              <a:rPr lang="da-DK" dirty="0"/>
              <a:t>Retten i Hillerøds dom af 7. november 2025 i sag BS-60554/2023-HIL (juletræsdommen) </a:t>
            </a:r>
            <a:endParaRPr lang="da-DK" dirty="0">
              <a:highlight>
                <a:srgbClr val="FFFF00"/>
              </a:highlight>
            </a:endParaRPr>
          </a:p>
        </p:txBody>
      </p:sp>
      <p:sp>
        <p:nvSpPr>
          <p:cNvPr id="4" name="Pladsholder til indhold 2">
            <a:extLst>
              <a:ext uri="{FF2B5EF4-FFF2-40B4-BE49-F238E27FC236}">
                <a16:creationId xmlns:a16="http://schemas.microsoft.com/office/drawing/2014/main" id="{E347BACF-CD09-5E37-5A4C-C1F1B7E18FFF}"/>
              </a:ext>
            </a:extLst>
          </p:cNvPr>
          <p:cNvSpPr>
            <a:spLocks noGrp="1"/>
          </p:cNvSpPr>
          <p:nvPr>
            <p:ph idx="1"/>
          </p:nvPr>
        </p:nvSpPr>
        <p:spPr>
          <a:xfrm>
            <a:off x="457199" y="1600200"/>
            <a:ext cx="9260731" cy="4525963"/>
          </a:xfrm>
        </p:spPr>
        <p:txBody>
          <a:bodyPr>
            <a:normAutofit/>
          </a:bodyPr>
          <a:lstStyle/>
          <a:p>
            <a:r>
              <a:rPr lang="da-DK" dirty="0"/>
              <a:t>Retten i Hillerød (3 dommere):</a:t>
            </a:r>
          </a:p>
          <a:p>
            <a:pPr lvl="1"/>
            <a:r>
              <a:rPr lang="da-DK" i="1" dirty="0"/>
              <a:t>”Efter rettens opfattelse skal ”retten til frit afgrødevalg” ses i lyset af – og begrænses af – bestemmelsernes ordlyd om, at landsbrugsjorderne skal anvendes ”på forsvarlig jordbrugsmæssig måde” henholdsvis ”på forsvarlig måde under hensyn til de erhvervsmæssige jordbrugsmæssige udnyttelsesmuligheder, til natur og miljø og til bevarelse af de landskabelige værdier”. </a:t>
            </a:r>
          </a:p>
          <a:p>
            <a:pPr lvl="1"/>
            <a:endParaRPr lang="da-DK" i="1" dirty="0"/>
          </a:p>
          <a:p>
            <a:pPr lvl="1"/>
            <a:r>
              <a:rPr lang="da-DK" i="1" dirty="0"/>
              <a:t>Det er således </a:t>
            </a:r>
            <a:r>
              <a:rPr lang="da-DK" i="1" u="sng" dirty="0"/>
              <a:t>de konkrete jordbrugsmæssige forhold, der er  afgørende for</a:t>
            </a:r>
            <a:r>
              <a:rPr lang="da-DK" i="1" dirty="0"/>
              <a:t>, hvilke muligheder der er for dyrkning af jorden.”</a:t>
            </a:r>
          </a:p>
          <a:p>
            <a:pPr lvl="1"/>
            <a:endParaRPr lang="da-DK" sz="2000"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6D06E99D-81EF-3D4F-D699-F8EEE116C591}"/>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12960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0E85E-5B45-F86A-2213-F90DA0EC2FB0}"/>
            </a:ext>
          </a:extLst>
        </p:cNvPr>
        <p:cNvGrpSpPr/>
        <p:nvPr/>
      </p:nvGrpSpPr>
      <p:grpSpPr>
        <a:xfrm>
          <a:off x="0" y="0"/>
          <a:ext cx="0" cy="0"/>
          <a:chOff x="0" y="0"/>
          <a:chExt cx="0" cy="0"/>
        </a:xfrm>
      </p:grpSpPr>
      <p:pic>
        <p:nvPicPr>
          <p:cNvPr id="8" name="Billede 7" descr="Et billede, der indeholder hvid&#10;&#10;Automatisk genereret beskrivelse">
            <a:extLst>
              <a:ext uri="{FF2B5EF4-FFF2-40B4-BE49-F238E27FC236}">
                <a16:creationId xmlns:a16="http://schemas.microsoft.com/office/drawing/2014/main" id="{CA3AC758-DC05-44FB-4E11-319DC9254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2">
            <a:extLst>
              <a:ext uri="{FF2B5EF4-FFF2-40B4-BE49-F238E27FC236}">
                <a16:creationId xmlns:a16="http://schemas.microsoft.com/office/drawing/2014/main" id="{CC8C553A-0F63-2954-740D-603169F95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7603" y="5606052"/>
            <a:ext cx="2133562" cy="125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a:extLst>
              <a:ext uri="{FF2B5EF4-FFF2-40B4-BE49-F238E27FC236}">
                <a16:creationId xmlns:a16="http://schemas.microsoft.com/office/drawing/2014/main" id="{6F233292-7A90-EC1B-E2EC-E55B0C26F1DC}"/>
              </a:ext>
            </a:extLst>
          </p:cNvPr>
          <p:cNvSpPr>
            <a:spLocks noGrp="1"/>
          </p:cNvSpPr>
          <p:nvPr>
            <p:ph type="title"/>
          </p:nvPr>
        </p:nvSpPr>
        <p:spPr>
          <a:xfrm>
            <a:off x="457199" y="274638"/>
            <a:ext cx="10839615" cy="1143000"/>
          </a:xfrm>
        </p:spPr>
        <p:txBody>
          <a:bodyPr>
            <a:normAutofit fontScale="90000"/>
          </a:bodyPr>
          <a:lstStyle/>
          <a:p>
            <a:pPr algn="l"/>
            <a:r>
              <a:rPr lang="da-DK" dirty="0"/>
              <a:t>Retten i Hillerøds dom af 7. november 2025 i sag BS-60554/2023-HIL (juletræsdommen) </a:t>
            </a:r>
            <a:endParaRPr lang="da-DK" dirty="0">
              <a:highlight>
                <a:srgbClr val="FFFF00"/>
              </a:highlight>
            </a:endParaRPr>
          </a:p>
        </p:txBody>
      </p:sp>
      <p:sp>
        <p:nvSpPr>
          <p:cNvPr id="4" name="Pladsholder til indhold 2">
            <a:extLst>
              <a:ext uri="{FF2B5EF4-FFF2-40B4-BE49-F238E27FC236}">
                <a16:creationId xmlns:a16="http://schemas.microsoft.com/office/drawing/2014/main" id="{C415C635-486F-8FBF-B239-18FB34F75116}"/>
              </a:ext>
            </a:extLst>
          </p:cNvPr>
          <p:cNvSpPr>
            <a:spLocks noGrp="1"/>
          </p:cNvSpPr>
          <p:nvPr>
            <p:ph idx="1"/>
          </p:nvPr>
        </p:nvSpPr>
        <p:spPr>
          <a:xfrm>
            <a:off x="457199" y="1600200"/>
            <a:ext cx="9260731" cy="4525963"/>
          </a:xfrm>
        </p:spPr>
        <p:txBody>
          <a:bodyPr>
            <a:normAutofit fontScale="92500" lnSpcReduction="20000"/>
          </a:bodyPr>
          <a:lstStyle/>
          <a:p>
            <a:r>
              <a:rPr lang="da-DK" dirty="0"/>
              <a:t>Retten i Hillerød (3 dommere):</a:t>
            </a:r>
          </a:p>
          <a:p>
            <a:pPr lvl="1"/>
            <a:r>
              <a:rPr lang="da-DK" i="1" dirty="0"/>
              <a:t>”Det er oplyst, at jorden frem til sagsøgernes erhvervelse af ejendommen har været benyttet til almindelig landbrugsmæssig drift, og det må lægges til grund, at jorden ikke er egnet til dyrkning af juletræer. </a:t>
            </a:r>
          </a:p>
          <a:p>
            <a:pPr lvl="1"/>
            <a:endParaRPr lang="da-DK" i="1" dirty="0"/>
          </a:p>
          <a:p>
            <a:pPr lvl="1"/>
            <a:r>
              <a:rPr lang="da-DK" i="1" dirty="0"/>
              <a:t>Herefter og efter det ovenfor anførte finder retten, at sagsøgerne ikke har sandsynliggjort, at den meget betydelige tilførsel af jord og væsentlige forøgelse af terrænhøjden er nødvendig for en forsvarlig landbrugsmæssig drift af jorden og en erhvervsmæssig forsvarlig udnyttelse af jorden. </a:t>
            </a:r>
          </a:p>
          <a:p>
            <a:pPr lvl="1"/>
            <a:endParaRPr lang="da-DK" i="1" dirty="0"/>
          </a:p>
          <a:p>
            <a:pPr lvl="1"/>
            <a:r>
              <a:rPr lang="da-DK" i="1" dirty="0"/>
              <a:t>Retten tiltræder således Planklagenævnets opfattelse af, at det ikke kan anses for nødvendigt for den landbrugsmæssige drift at terrænregulere arealet for at omdanne arealet til dyrkning af én bestemt afgrøde.”</a:t>
            </a:r>
          </a:p>
          <a:p>
            <a:pPr lvl="1"/>
            <a:endParaRPr lang="da-DK" dirty="0"/>
          </a:p>
          <a:p>
            <a:pPr lvl="1"/>
            <a:endParaRPr lang="da-DK" dirty="0"/>
          </a:p>
          <a:p>
            <a:pPr lvl="1"/>
            <a:endParaRPr lang="da-DK" dirty="0"/>
          </a:p>
          <a:p>
            <a:pPr lvl="3"/>
            <a:endParaRPr lang="da-DK" dirty="0"/>
          </a:p>
          <a:p>
            <a:endParaRPr lang="da-DK" dirty="0"/>
          </a:p>
        </p:txBody>
      </p:sp>
      <p:sp>
        <p:nvSpPr>
          <p:cNvPr id="5" name="Tekstfelt 4">
            <a:extLst>
              <a:ext uri="{FF2B5EF4-FFF2-40B4-BE49-F238E27FC236}">
                <a16:creationId xmlns:a16="http://schemas.microsoft.com/office/drawing/2014/main" id="{069585BD-3EA7-C6CC-7BC6-24B5C2CFA48D}"/>
              </a:ext>
            </a:extLst>
          </p:cNvPr>
          <p:cNvSpPr txBox="1"/>
          <p:nvPr/>
        </p:nvSpPr>
        <p:spPr>
          <a:xfrm>
            <a:off x="4183148" y="6562622"/>
            <a:ext cx="6206246" cy="230832"/>
          </a:xfrm>
          <a:prstGeom prst="rect">
            <a:avLst/>
          </a:prstGeom>
          <a:noFill/>
        </p:spPr>
        <p:txBody>
          <a:bodyPr wrap="square">
            <a:spAutoFit/>
          </a:bodyPr>
          <a:lstStyle/>
          <a:p>
            <a:pPr marL="800100" lvl="2" indent="0">
              <a:buNone/>
            </a:pPr>
            <a:r>
              <a:rPr lang="da-DK" sz="900" b="1" dirty="0"/>
              <a:t>kompetence personlighed engagement </a:t>
            </a:r>
          </a:p>
        </p:txBody>
      </p:sp>
    </p:spTree>
    <p:extLst>
      <p:ext uri="{BB962C8B-B14F-4D97-AF65-F5344CB8AC3E}">
        <p14:creationId xmlns:p14="http://schemas.microsoft.com/office/powerpoint/2010/main" val="29578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TotalTime>
  <Words>1641</Words>
  <Application>Microsoft Office PowerPoint</Application>
  <PresentationFormat>Widescreen</PresentationFormat>
  <Paragraphs>169</Paragraphs>
  <Slides>15</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Aptos</vt:lpstr>
      <vt:lpstr>Aptos Display</vt:lpstr>
      <vt:lpstr>Arial</vt:lpstr>
      <vt:lpstr>Office-tema</vt:lpstr>
      <vt:lpstr>PowerPoint-præsentation</vt:lpstr>
      <vt:lpstr>Nye domme om planlovens § 35, stk. 1, i forhold til terrænregulering af landbrugsarealer</vt:lpstr>
      <vt:lpstr>Nye domme om planlovens § 35, stk. 1, i forhold til terrænregulering af landbrugsarealer</vt:lpstr>
      <vt:lpstr>Nye domme om planlovens § 35, stk. 1, i forhold til terrænregulering af landbrugsarealer</vt:lpstr>
      <vt:lpstr>Retten i Hillerøds dom af 7. november 2025 i sag BS-60554/2023-HIL (juletræsdommen) </vt:lpstr>
      <vt:lpstr>Retten i Hillerøds dom af 7. november 2025 i sag BS-60554/2023-HIL (juletræsdommen) </vt:lpstr>
      <vt:lpstr>Retten i Hillerøds dom af 7. november 2025 i sag BS-60554/2023-HIL (juletræsdommen) </vt:lpstr>
      <vt:lpstr>Retten i Hillerøds dom af 7. november 2025 i sag BS-60554/2023-HIL (juletræsdommen) </vt:lpstr>
      <vt:lpstr>Retten i Hillerøds dom af 7. november 2025 i sag BS-60554/2023-HIL (juletræsdommen) </vt:lpstr>
      <vt:lpstr>Retten i Helsingørs dom af 21. november 2025 i sag BS-41096/2024-HEL (Bæverdommen) [anket]</vt:lpstr>
      <vt:lpstr>Retten i Helsingørs dom af 21. november 2025 i sag BS-41096/2024-HEL (Bæverdommen) [anket]</vt:lpstr>
      <vt:lpstr>Retten i Helsingørs dom af 21. november 2025 i sag BS-41096/2024-HEL (Bæverdommen) [anket]</vt:lpstr>
      <vt:lpstr>Retten i Helsingørs dom af 21. november 2025 i sag BS-41096/2024-HEL (Bæverdommen) [anket]</vt:lpstr>
      <vt:lpstr>Opsummerende</vt:lpstr>
      <vt:lpstr>Tak for opmærksomheden!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Nanna Christina Smidt</dc:creator>
  <cp:lastModifiedBy>Jacob Brandt</cp:lastModifiedBy>
  <cp:revision>12</cp:revision>
  <dcterms:created xsi:type="dcterms:W3CDTF">2024-07-02T08:44:51Z</dcterms:created>
  <dcterms:modified xsi:type="dcterms:W3CDTF">2026-01-06T16:20:15Z</dcterms:modified>
</cp:coreProperties>
</file>