
<file path=[Content_Types].xml><?xml version="1.0" encoding="utf-8"?>
<Types xmlns="http://schemas.openxmlformats.org/package/2006/content-types">
  <Default Extension="bin" ContentType="image/png"/>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339" r:id="rId3"/>
    <p:sldId id="336" r:id="rId4"/>
    <p:sldId id="329" r:id="rId5"/>
    <p:sldId id="309" r:id="rId6"/>
    <p:sldId id="311" r:id="rId7"/>
    <p:sldId id="318" r:id="rId8"/>
    <p:sldId id="306" r:id="rId9"/>
    <p:sldId id="322" r:id="rId10"/>
    <p:sldId id="340" r:id="rId11"/>
    <p:sldId id="334" r:id="rId12"/>
    <p:sldId id="338" r:id="rId13"/>
    <p:sldId id="330" r:id="rId14"/>
    <p:sldId id="331" r:id="rId15"/>
    <p:sldId id="333" r:id="rId16"/>
    <p:sldId id="341" r:id="rId17"/>
    <p:sldId id="342" r:id="rId18"/>
    <p:sldId id="324" r:id="rId19"/>
  </p:sldIdLst>
  <p:sldSz cx="12192000" cy="6858000"/>
  <p:notesSz cx="6797675"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111" d="100"/>
          <a:sy n="111" d="100"/>
        </p:scale>
        <p:origin x="762" y="31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5T09:34:50.206"/>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5T09:35:02.732"/>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dirty="0"/>
              <a:t>Click to edit Master title style</a:t>
            </a:r>
            <a:endParaRPr lang="en-GB"/>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1800"/>
          </a:p>
          <a:p>
            <a:pPr algn="r">
              <a:lnSpc>
                <a:spcPct val="100000"/>
              </a:lnSpc>
            </a:pPr>
            <a:r>
              <a:rPr lang="en-GB" sz="1000" noProof="1">
                <a:solidFill>
                  <a:schemeClr val="tx1">
                    <a:lumMod val="75000"/>
                    <a:lumOff val="25000"/>
                  </a:schemeClr>
                </a:solidFill>
              </a:rPr>
              <a:t>AU Passata Bold</a:t>
            </a:r>
            <a:endParaRPr lang="en-GB" sz="4799" dirty="0"/>
          </a:p>
        </p:txBody>
      </p:sp>
      <p:sp>
        <p:nvSpPr>
          <p:cNvPr id="33"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bg1"/>
                </a:solidFill>
                <a:latin typeface="AU Passata Light" pitchFamily="34" charset="0"/>
              </a:rPr>
              <a:t>Department of Environmental Science</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dirty="0">
                <a:solidFill>
                  <a:schemeClr val="bg1"/>
                </a:solidFill>
                <a:latin typeface="+mn-lt"/>
              </a:rPr>
              <a:t>Grindsted 2025</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bg1"/>
                </a:solidFill>
                <a:latin typeface="+mn-lt"/>
              </a:rPr>
              <a:t>Senior Researcher</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bg1"/>
              </a:solidFill>
              <a:latin typeface="+mn-lt"/>
            </a:endParaRP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bg1"/>
                </a:solidFill>
                <a:latin typeface="+mn-lt"/>
              </a:rPr>
              <a:t>Hans Sanderson</a:t>
            </a:r>
          </a:p>
        </p:txBody>
      </p:sp>
      <p:sp>
        <p:nvSpPr>
          <p:cNvPr id="39" name="OFF_logo1Computed"/>
          <p:cNvSpPr/>
          <p:nvPr userDrawn="1"/>
        </p:nvSpPr>
        <p:spPr bwMode="auto">
          <a:xfrm>
            <a:off x="972253" y="5997600"/>
            <a:ext cx="768039"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621369953"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5871"/>
          </a:xfrm>
        </p:spPr>
        <p:txBody>
          <a:bodyPr/>
          <a:lstStyle>
            <a:lvl1pPr>
              <a:defRPr>
                <a:solidFill>
                  <a:schemeClr val="bg1"/>
                </a:solidFill>
              </a:defRPr>
            </a:lvl1p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0"/>
          </p:nvPr>
        </p:nvSpPr>
        <p:spPr/>
        <p:txBody>
          <a:bodyPr/>
          <a:lstStyle/>
          <a:p>
            <a:fld id="{78417F83-4CBA-48F2-BAD0-783AE3701E32}" type="datetimeFigureOut">
              <a:rPr lang="en-GB" smtClean="0"/>
              <a:pPr/>
              <a:t>28/08/2025</a:t>
            </a:fld>
            <a:r>
              <a:rPr lang="en-GB" dirty="0"/>
              <a:t>08/08/2022</a:t>
            </a:r>
          </a:p>
        </p:txBody>
      </p:sp>
      <p:sp>
        <p:nvSpPr>
          <p:cNvPr id="3" name="Footer Placeholder 2"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507671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dirty="0"/>
              <a:t>Click here and add image via Templafy Image Library</a:t>
            </a:r>
            <a:endParaRPr lang="en-GB"/>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dirty="0"/>
              <a:t>Click here and add image via Templafy Image Library</a:t>
            </a:r>
            <a:endParaRPr lang="en-GB"/>
          </a:p>
        </p:txBody>
      </p:sp>
      <p:sp>
        <p:nvSpPr>
          <p:cNvPr id="10" name="Slide Number Placeholder 9"/>
          <p:cNvSpPr>
            <a:spLocks noGrp="1"/>
          </p:cNvSpPr>
          <p:nvPr>
            <p:ph type="sldNum" sz="quarter" idx="16"/>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8" name="Date Placeholder 7" hidden="1"/>
          <p:cNvSpPr>
            <a:spLocks noGrp="1"/>
          </p:cNvSpPr>
          <p:nvPr>
            <p:ph type="dt" sz="half" idx="14"/>
          </p:nvPr>
        </p:nvSpPr>
        <p:spPr/>
        <p:txBody>
          <a:bodyPr/>
          <a:lstStyle/>
          <a:p>
            <a:fld id="{78417F83-4CBA-48F2-BAD0-783AE3701E32}" type="datetimeFigureOut">
              <a:rPr lang="en-GB" smtClean="0"/>
              <a:pPr/>
              <a:t>28/08/2025</a:t>
            </a:fld>
            <a:r>
              <a:rPr lang="en-GB" dirty="0"/>
              <a:t>08/08/2022</a:t>
            </a:r>
          </a:p>
        </p:txBody>
      </p:sp>
      <p:sp>
        <p:nvSpPr>
          <p:cNvPr id="9" name="Footer Placeholder 8" hidden="1"/>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947465097"/>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dirty="0"/>
              <a:t>Click here and add image via Templafy Image Library</a:t>
            </a:r>
            <a:endParaRPr lang="en-GB"/>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dirty="0"/>
              <a:t>Click here and add image via Templafy Image Library</a:t>
            </a:r>
            <a:endParaRPr lang="en-GB"/>
          </a:p>
        </p:txBody>
      </p:sp>
      <p:sp>
        <p:nvSpPr>
          <p:cNvPr id="10" name="Slide Number Placeholder 9"/>
          <p:cNvSpPr>
            <a:spLocks noGrp="1"/>
          </p:cNvSpPr>
          <p:nvPr>
            <p:ph type="sldNum" sz="quarter" idx="16"/>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8" name="Date Placeholder 7" hidden="1"/>
          <p:cNvSpPr>
            <a:spLocks noGrp="1"/>
          </p:cNvSpPr>
          <p:nvPr>
            <p:ph type="dt" sz="half" idx="14"/>
          </p:nvPr>
        </p:nvSpPr>
        <p:spPr/>
        <p:txBody>
          <a:bodyPr/>
          <a:lstStyle/>
          <a:p>
            <a:fld id="{78417F83-4CBA-48F2-BAD0-783AE3701E32}" type="datetimeFigureOut">
              <a:rPr lang="en-GB" smtClean="0"/>
              <a:pPr/>
              <a:t>28/08/2025</a:t>
            </a:fld>
            <a:r>
              <a:rPr lang="en-GB" dirty="0"/>
              <a:t>08/08/2022</a:t>
            </a:r>
          </a:p>
        </p:txBody>
      </p:sp>
      <p:sp>
        <p:nvSpPr>
          <p:cNvPr id="9" name="Footer Placeholder 8" hidden="1"/>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523661660"/>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dirty="0"/>
              <a:t>Click here and add image via Templafy Image Library</a:t>
            </a:r>
            <a:endParaRPr lang="en-GB"/>
          </a:p>
        </p:txBody>
      </p:sp>
      <p:sp>
        <p:nvSpPr>
          <p:cNvPr id="8" name="Slide Number Placeholder 7"/>
          <p:cNvSpPr>
            <a:spLocks noGrp="1"/>
          </p:cNvSpPr>
          <p:nvPr>
            <p:ph type="sldNum" sz="quarter" idx="14"/>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2"/>
          </p:nvPr>
        </p:nvSpPr>
        <p:spPr/>
        <p:txBody>
          <a:bodyPr/>
          <a:lstStyle/>
          <a:p>
            <a:fld id="{78417F83-4CBA-48F2-BAD0-783AE3701E32}" type="datetimeFigureOut">
              <a:rPr lang="en-GB" smtClean="0"/>
              <a:pPr/>
              <a:t>28/08/2025</a:t>
            </a:fld>
            <a:r>
              <a:rPr lang="en-GB" dirty="0"/>
              <a:t>08/08/2022</a:t>
            </a:r>
          </a:p>
        </p:txBody>
      </p:sp>
      <p:sp>
        <p:nvSpPr>
          <p:cNvPr id="7" name="Footer Placeholder 6" hidden="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758257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3"/>
          </p:nvPr>
        </p:nvSpPr>
        <p:spPr/>
        <p:txBody>
          <a:bodyPr/>
          <a:lstStyle/>
          <a:p>
            <a:fld id="{78417F83-4CBA-48F2-BAD0-783AE3701E32}" type="datetimeFigureOut">
              <a:rPr lang="en-GB" smtClean="0"/>
              <a:pPr/>
              <a:t>28/08/2025</a:t>
            </a:fld>
            <a:r>
              <a:rPr lang="en-GB" dirty="0"/>
              <a:t>08/08/2022</a:t>
            </a:r>
          </a:p>
        </p:txBody>
      </p:sp>
      <p:sp>
        <p:nvSpPr>
          <p:cNvPr id="8" name="Footer Placeholder 7" hidden="1"/>
          <p:cNvSpPr>
            <a:spLocks noGrp="1"/>
          </p:cNvSpPr>
          <p:nvPr>
            <p:ph type="ftr" sz="quarter" idx="14"/>
          </p:nvPr>
        </p:nvSpPr>
        <p:spPr/>
        <p:txBody>
          <a:bodyPr/>
          <a:lstStyle/>
          <a:p>
            <a:endParaRPr lang="en-GB" dirty="0"/>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dirty="0"/>
              <a:t>Click to add Quote text, for next level ENTER and TAB</a:t>
            </a:r>
            <a:endParaRPr lang="en-GB"/>
          </a:p>
          <a:p>
            <a:pPr lvl="1"/>
            <a:r>
              <a:rPr lang="en-GB" dirty="0"/>
              <a:t>Second level</a:t>
            </a:r>
            <a:endParaRPr lang="en-GB"/>
          </a:p>
          <a:p>
            <a:pPr lvl="2"/>
            <a:endParaRPr lang="en-GB" dirty="0"/>
          </a:p>
        </p:txBody>
      </p:sp>
    </p:spTree>
    <p:extLst>
      <p:ext uri="{BB962C8B-B14F-4D97-AF65-F5344CB8AC3E}">
        <p14:creationId xmlns:p14="http://schemas.microsoft.com/office/powerpoint/2010/main" val="348688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dirty="0"/>
              <a:t>Click to edit Master title style</a:t>
            </a:r>
            <a:endParaRPr lang="en-GB"/>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dirty="0"/>
              <a:t>Click to add Quote text, for next level ENTER and TAB</a:t>
            </a:r>
            <a:endParaRPr lang="en-GB"/>
          </a:p>
          <a:p>
            <a:pPr lvl="1"/>
            <a:r>
              <a:rPr lang="en-GB" dirty="0"/>
              <a:t>Second level</a:t>
            </a:r>
            <a:endParaRPr lang="en-GB"/>
          </a:p>
        </p:txBody>
      </p:sp>
      <p:sp>
        <p:nvSpPr>
          <p:cNvPr id="11" name="Slide Number Placeholder 10"/>
          <p:cNvSpPr>
            <a:spLocks noGrp="1"/>
          </p:cNvSpPr>
          <p:nvPr>
            <p:ph type="sldNum" sz="quarter" idx="15"/>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3"/>
          </p:nvPr>
        </p:nvSpPr>
        <p:spPr/>
        <p:txBody>
          <a:bodyPr/>
          <a:lstStyle/>
          <a:p>
            <a:fld id="{78417F83-4CBA-48F2-BAD0-783AE3701E32}" type="datetimeFigureOut">
              <a:rPr lang="en-GB" smtClean="0"/>
              <a:pPr/>
              <a:t>28/08/2025</a:t>
            </a:fld>
            <a:r>
              <a:rPr lang="en-GB" dirty="0"/>
              <a:t>08/08/2022</a:t>
            </a:r>
          </a:p>
        </p:txBody>
      </p:sp>
      <p:sp>
        <p:nvSpPr>
          <p:cNvPr id="10" name="Footer Placeholder 9" hidden="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758898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8" name="Slide Number Placeholder 7"/>
          <p:cNvSpPr>
            <a:spLocks noGrp="1"/>
          </p:cNvSpPr>
          <p:nvPr>
            <p:ph type="sldNum" sz="quarter" idx="15"/>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3"/>
          </p:nvPr>
        </p:nvSpPr>
        <p:spPr/>
        <p:txBody>
          <a:bodyPr/>
          <a:lstStyle/>
          <a:p>
            <a:fld id="{78417F83-4CBA-48F2-BAD0-783AE3701E32}" type="datetimeFigureOut">
              <a:rPr lang="en-GB" smtClean="0"/>
              <a:pPr/>
              <a:t>28/08/2025</a:t>
            </a:fld>
            <a:r>
              <a:rPr lang="en-GB" dirty="0"/>
              <a:t>08/08/2022</a:t>
            </a:r>
          </a:p>
        </p:txBody>
      </p:sp>
      <p:sp>
        <p:nvSpPr>
          <p:cNvPr id="7" name="Footer Placeholder 6" hidden="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629386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GB"/>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dirty="0"/>
          </a:p>
        </p:txBody>
      </p:sp>
      <p:sp>
        <p:nvSpPr>
          <p:cNvPr id="9" name="Slide Number Placeholder 8"/>
          <p:cNvSpPr>
            <a:spLocks noGrp="1"/>
          </p:cNvSpPr>
          <p:nvPr>
            <p:ph type="sldNum" sz="quarter" idx="12"/>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28/08/2025</a:t>
            </a:fld>
            <a:r>
              <a:rPr lang="en-GB" dirty="0"/>
              <a:t>08/08/2022</a:t>
            </a:r>
          </a:p>
        </p:txBody>
      </p:sp>
      <p:sp>
        <p:nvSpPr>
          <p:cNvPr id="8" name="Footer Placeholder 7"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974199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0"/>
          </p:nvPr>
        </p:nvSpPr>
        <p:spPr/>
        <p:txBody>
          <a:bodyPr/>
          <a:lstStyle/>
          <a:p>
            <a:fld id="{78417F83-4CBA-48F2-BAD0-783AE3701E32}" type="datetimeFigureOut">
              <a:rPr lang="en-GB" smtClean="0"/>
              <a:pPr/>
              <a:t>28/08/2025</a:t>
            </a:fld>
            <a:r>
              <a:rPr lang="en-GB" dirty="0"/>
              <a:t>08/08/2022</a:t>
            </a:r>
          </a:p>
        </p:txBody>
      </p:sp>
      <p:sp>
        <p:nvSpPr>
          <p:cNvPr id="4" name="Footer Placeholder 3"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865320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28/08/2025</a:t>
            </a:fld>
            <a:r>
              <a:rPr lang="en-GB" dirty="0"/>
              <a:t>08/08/2022</a:t>
            </a:r>
          </a:p>
        </p:txBody>
      </p:sp>
      <p:sp>
        <p:nvSpPr>
          <p:cNvPr id="7" name="Footer Placeholder 6" hidden="1"/>
          <p:cNvSpPr>
            <a:spLocks noGrp="1"/>
          </p:cNvSpPr>
          <p:nvPr>
            <p:ph type="ftr" sz="quarter" idx="11"/>
          </p:nvPr>
        </p:nvSpPr>
        <p:spPr/>
        <p:txBody>
          <a:bodyPr/>
          <a:lstStyle/>
          <a:p>
            <a:endParaRPr lang="en-GB" dirty="0"/>
          </a:p>
        </p:txBody>
      </p:sp>
      <p:sp>
        <p:nvSpPr>
          <p:cNvPr id="9" name="Slide Number Placeholder 8" hidden="1"/>
          <p:cNvSpPr>
            <a:spLocks noGrp="1"/>
          </p:cNvSpPr>
          <p:nvPr>
            <p:ph type="sldNum" sz="quarter" idx="12"/>
          </p:nvPr>
        </p:nvSpPr>
        <p:spPr>
          <a:xfrm>
            <a:off x="0" y="7020001"/>
            <a:ext cx="0" cy="733855"/>
          </a:xfrm>
        </p:spPr>
        <p:txBody>
          <a:bodyPr/>
          <a:lstStyle>
            <a:lvl1pPr>
              <a:defRPr sz="100">
                <a:noFill/>
              </a:defRPr>
            </a:lvl1pPr>
          </a:lstStyle>
          <a:p>
            <a:pPr>
              <a:defRPr/>
            </a:pPr>
            <a:fld id="{E90C1E0A-682D-40DC-B1EA-26C007FDC330}" type="slidenum">
              <a:rPr lang="en-GB" smtClean="0"/>
              <a:pPr>
                <a:defRPr/>
              </a:pPr>
              <a:t>‹nr.›</a:t>
            </a:fld>
            <a:endParaRPr lang="en-GB" dirty="0"/>
          </a:p>
        </p:txBody>
      </p:sp>
    </p:spTree>
    <p:extLst>
      <p:ext uri="{BB962C8B-B14F-4D97-AF65-F5344CB8AC3E}">
        <p14:creationId xmlns:p14="http://schemas.microsoft.com/office/powerpoint/2010/main" val="113693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dirty="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dirty="0" err="1">
                <a:solidFill>
                  <a:schemeClr val="bg1"/>
                </a:solidFill>
                <a:latin typeface="AU Peto" panose="040C0B07020602020301" pitchFamily="82" charset="0"/>
              </a:rPr>
              <a:t>uni</a:t>
            </a:r>
            <a:endParaRPr lang="en-GB"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dirty="0" err="1">
                <a:solidFill>
                  <a:schemeClr val="bg1"/>
                </a:solidFill>
                <a:latin typeface="AU Peto" panose="040C0B07020602020301" pitchFamily="82" charset="0"/>
              </a:rPr>
              <a:t>versiet</a:t>
            </a:r>
            <a:endParaRPr lang="en-GB"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28/08/2025</a:t>
            </a:fld>
            <a:r>
              <a:rPr lang="en-GB" dirty="0"/>
              <a:t>08/08/2022</a:t>
            </a:r>
          </a:p>
        </p:txBody>
      </p:sp>
      <p:sp>
        <p:nvSpPr>
          <p:cNvPr id="9" name="Footer Placeholder 6" hidden="1"/>
          <p:cNvSpPr>
            <a:spLocks noGrp="1"/>
          </p:cNvSpPr>
          <p:nvPr>
            <p:ph type="ftr" sz="quarter" idx="11"/>
          </p:nvPr>
        </p:nvSpPr>
        <p:spPr>
          <a:xfrm>
            <a:off x="0" y="7020000"/>
            <a:ext cx="0" cy="0"/>
          </a:xfrm>
        </p:spPr>
        <p:txBody>
          <a:bodyPr/>
          <a:lstStyle/>
          <a:p>
            <a:endParaRPr lang="en-GB" dirty="0"/>
          </a:p>
        </p:txBody>
      </p:sp>
      <p:sp>
        <p:nvSpPr>
          <p:cNvPr id="10" name="Slide Number Placeholder 8" hidden="1"/>
          <p:cNvSpPr>
            <a:spLocks noGrp="1"/>
          </p:cNvSpPr>
          <p:nvPr>
            <p:ph type="sldNum" sz="quarter" idx="12"/>
          </p:nvPr>
        </p:nvSpPr>
        <p:spPr>
          <a:xfrm>
            <a:off x="0" y="7020001"/>
            <a:ext cx="0" cy="733855"/>
          </a:xfrm>
        </p:spPr>
        <p:txBody>
          <a:bodyPr/>
          <a:lstStyle>
            <a:lvl1pPr>
              <a:defRPr sz="100">
                <a:noFill/>
              </a:defRPr>
            </a:lvl1pPr>
          </a:lstStyle>
          <a:p>
            <a:pPr>
              <a:defRPr/>
            </a:pPr>
            <a:fld id="{E90C1E0A-682D-40DC-B1EA-26C007FDC330}" type="slidenum">
              <a:rPr lang="en-GB" smtClean="0"/>
              <a:pPr>
                <a:defRPr/>
              </a:pPr>
              <a:t>‹nr.›</a:t>
            </a:fld>
            <a:endParaRPr lang="en-GB" dirty="0"/>
          </a:p>
        </p:txBody>
      </p:sp>
    </p:spTree>
    <p:extLst>
      <p:ext uri="{BB962C8B-B14F-4D97-AF65-F5344CB8AC3E}">
        <p14:creationId xmlns:p14="http://schemas.microsoft.com/office/powerpoint/2010/main" val="133699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dirty="0"/>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dirty="0"/>
              <a:t>Click to edit Master title style</a:t>
            </a:r>
            <a:endParaRPr lang="en-GB"/>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GB"/>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dirty="0"/>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bg1"/>
                </a:solidFill>
                <a:latin typeface="AU Passata Light" pitchFamily="34" charset="0"/>
              </a:rPr>
              <a:t>Department of Environmental Science</a:t>
            </a:r>
          </a:p>
        </p:txBody>
      </p:sp>
      <p:sp>
        <p:nvSpPr>
          <p:cNvPr id="43" name="OFF_logo1Computed"/>
          <p:cNvSpPr/>
          <p:nvPr userDrawn="1"/>
        </p:nvSpPr>
        <p:spPr bwMode="auto">
          <a:xfrm>
            <a:off x="972253" y="5997600"/>
            <a:ext cx="768039"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bg1"/>
                </a:solidFill>
                <a:latin typeface="+mn-lt"/>
              </a:rPr>
              <a:t>Senior Researcher</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bg1"/>
              </a:solidFill>
              <a:latin typeface="+mn-lt"/>
            </a:endParaRP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bg1"/>
                </a:solidFill>
                <a:latin typeface="+mn-lt"/>
              </a:rPr>
              <a:t>Hans Sanderson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222321059"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5871"/>
          </a:xfrm>
        </p:spPr>
        <p:txBody>
          <a:bodyPr/>
          <a:lstStyle>
            <a:lvl1pPr>
              <a:defRPr>
                <a:solidFill>
                  <a:schemeClr val="bg1"/>
                </a:solidFill>
              </a:defRPr>
            </a:lvl1p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2"/>
          </p:nvPr>
        </p:nvSpPr>
        <p:spPr/>
        <p:txBody>
          <a:bodyPr/>
          <a:lstStyle/>
          <a:p>
            <a:fld id="{78417F83-4CBA-48F2-BAD0-783AE3701E32}" type="datetimeFigureOut">
              <a:rPr lang="en-GB" smtClean="0"/>
              <a:pPr/>
              <a:t>28/08/2025</a:t>
            </a:fld>
            <a:r>
              <a:rPr lang="en-GB" dirty="0"/>
              <a:t>08/08/2022</a:t>
            </a:r>
          </a:p>
        </p:txBody>
      </p:sp>
      <p:sp>
        <p:nvSpPr>
          <p:cNvPr id="3" name="Footer Placeholder 2" hidden="1"/>
          <p:cNvSpPr>
            <a:spLocks noGrp="1"/>
          </p:cNvSpPr>
          <p:nvPr>
            <p:ph type="ftr" sz="quarter" idx="13"/>
          </p:nvPr>
        </p:nvSpPr>
        <p:spPr/>
        <p:txBody>
          <a:bodyPr/>
          <a:lstStyle/>
          <a:p>
            <a:endParaRPr lang="en-GB" dirty="0"/>
          </a:p>
        </p:txBody>
      </p:sp>
      <p:sp>
        <p:nvSpPr>
          <p:cNvPr id="6" name="Date_DateCustomA">
            <a:extLst>
              <a:ext uri="{FF2B5EF4-FFF2-40B4-BE49-F238E27FC236}">
                <a16:creationId xmlns:a16="http://schemas.microsoft.com/office/drawing/2014/main" id="{3E87C33F-2A6F-A82C-A74F-C2CFF2F77908}"/>
              </a:ext>
            </a:extLst>
          </p:cNvPr>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dirty="0">
                <a:solidFill>
                  <a:schemeClr val="bg1"/>
                </a:solidFill>
                <a:latin typeface="+mn-lt"/>
              </a:rPr>
              <a:t>Grindsted 2025</a:t>
            </a:r>
          </a:p>
        </p:txBody>
      </p:sp>
    </p:spTree>
    <p:extLst>
      <p:ext uri="{BB962C8B-B14F-4D97-AF65-F5344CB8AC3E}">
        <p14:creationId xmlns:p14="http://schemas.microsoft.com/office/powerpoint/2010/main" val="398515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5" name="LAN_AUWBreak"/>
          <p:cNvSpPr/>
          <p:nvPr userDrawn="1"/>
        </p:nvSpPr>
        <p:spPr bwMode="auto">
          <a:xfrm>
            <a:off x="6024182" y="2804401"/>
            <a:ext cx="3076964"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28/08/2025</a:t>
            </a:fld>
            <a:r>
              <a:rPr lang="en-GB" dirty="0"/>
              <a:t>08/08/2022</a:t>
            </a:r>
          </a:p>
        </p:txBody>
      </p:sp>
      <p:sp>
        <p:nvSpPr>
          <p:cNvPr id="9" name="Footer Placeholder 6" hidden="1"/>
          <p:cNvSpPr>
            <a:spLocks noGrp="1"/>
          </p:cNvSpPr>
          <p:nvPr>
            <p:ph type="ftr" sz="quarter" idx="11"/>
          </p:nvPr>
        </p:nvSpPr>
        <p:spPr>
          <a:xfrm>
            <a:off x="0" y="7020000"/>
            <a:ext cx="0" cy="0"/>
          </a:xfrm>
        </p:spPr>
        <p:txBody>
          <a:bodyPr/>
          <a:lstStyle/>
          <a:p>
            <a:endParaRPr lang="en-GB" dirty="0"/>
          </a:p>
        </p:txBody>
      </p:sp>
      <p:sp>
        <p:nvSpPr>
          <p:cNvPr id="10" name="Slide Number Placeholder 8" hidden="1"/>
          <p:cNvSpPr>
            <a:spLocks noGrp="1"/>
          </p:cNvSpPr>
          <p:nvPr>
            <p:ph type="sldNum" sz="quarter" idx="12"/>
          </p:nvPr>
        </p:nvSpPr>
        <p:spPr>
          <a:xfrm>
            <a:off x="0" y="7020001"/>
            <a:ext cx="0" cy="733855"/>
          </a:xfrm>
        </p:spPr>
        <p:txBody>
          <a:bodyPr/>
          <a:lstStyle>
            <a:lvl1pPr>
              <a:defRPr sz="100">
                <a:noFill/>
              </a:defRPr>
            </a:lvl1pPr>
          </a:lstStyle>
          <a:p>
            <a:pPr>
              <a:defRPr/>
            </a:pPr>
            <a:fld id="{E90C1E0A-682D-40DC-B1EA-26C007FDC330}" type="slidenum">
              <a:rPr lang="en-GB" smtClean="0"/>
              <a:pPr>
                <a:defRPr/>
              </a:pPr>
              <a:t>‹nr.›</a:t>
            </a:fld>
            <a:endParaRPr lang="en-GB" dirty="0"/>
          </a:p>
        </p:txBody>
      </p:sp>
    </p:spTree>
    <p:extLst>
      <p:ext uri="{BB962C8B-B14F-4D97-AF65-F5344CB8AC3E}">
        <p14:creationId xmlns:p14="http://schemas.microsoft.com/office/powerpoint/2010/main" val="3296571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endParaRPr lang="da-DK"/>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411377" indent="0" algn="ctr">
              <a:buNone/>
              <a:defRPr/>
            </a:lvl2pPr>
            <a:lvl3pPr marL="822754" indent="0" algn="ctr">
              <a:buNone/>
              <a:defRPr/>
            </a:lvl3pPr>
            <a:lvl4pPr marL="1234131" indent="0" algn="ctr">
              <a:buNone/>
              <a:defRPr/>
            </a:lvl4pPr>
            <a:lvl5pPr marL="1645509" indent="0" algn="ctr">
              <a:buNone/>
              <a:defRPr/>
            </a:lvl5pPr>
            <a:lvl6pPr marL="2056886" indent="0" algn="ctr">
              <a:buNone/>
              <a:defRPr/>
            </a:lvl6pPr>
            <a:lvl7pPr marL="2468263" indent="0" algn="ctr">
              <a:buNone/>
              <a:defRPr/>
            </a:lvl7pPr>
            <a:lvl8pPr marL="2879640" indent="0" algn="ctr">
              <a:buNone/>
              <a:defRPr/>
            </a:lvl8pPr>
            <a:lvl9pPr marL="3291017" indent="0" algn="ctr">
              <a:buNone/>
              <a:defRPr/>
            </a:lvl9pPr>
          </a:lstStyle>
          <a:p>
            <a:r>
              <a:rPr lang="en-US"/>
              <a:t>Click to edit Master subtitle style</a:t>
            </a:r>
            <a:endParaRPr lang="da-DK"/>
          </a:p>
        </p:txBody>
      </p:sp>
      <p:sp>
        <p:nvSpPr>
          <p:cNvPr id="4" name="Rectangle 6"/>
          <p:cNvSpPr>
            <a:spLocks noGrp="1" noChangeArrowheads="1"/>
          </p:cNvSpPr>
          <p:nvPr>
            <p:ph type="sldNum" sz="quarter" idx="10"/>
          </p:nvPr>
        </p:nvSpPr>
        <p:spPr>
          <a:xfrm>
            <a:off x="11811068" y="6581497"/>
            <a:ext cx="252066" cy="135871"/>
          </a:xfrm>
          <a:ln/>
        </p:spPr>
        <p:txBody>
          <a:bodyPr/>
          <a:lstStyle>
            <a:lvl1pPr>
              <a:defRPr/>
            </a:lvl1pPr>
          </a:lstStyle>
          <a:p>
            <a:fld id="{9846990C-5662-48C8-80AE-4E11BD6A12A8}" type="slidenum">
              <a:rPr lang="da-DK" altLang="da-DK"/>
              <a:pPr/>
              <a:t>‹nr.›</a:t>
            </a:fld>
            <a:endParaRPr lang="da-DK" altLang="da-DK"/>
          </a:p>
        </p:txBody>
      </p:sp>
    </p:spTree>
    <p:extLst>
      <p:ext uri="{BB962C8B-B14F-4D97-AF65-F5344CB8AC3E}">
        <p14:creationId xmlns:p14="http://schemas.microsoft.com/office/powerpoint/2010/main" val="66020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dirty="0"/>
              <a:t>Click to edit Master title style</a:t>
            </a:r>
            <a:endParaRPr lang="en-GB"/>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1800"/>
          </a:p>
          <a:p>
            <a:pPr algn="r">
              <a:lnSpc>
                <a:spcPct val="100000"/>
              </a:lnSpc>
            </a:pPr>
            <a:r>
              <a:rPr lang="en-GB" sz="1000" noProof="1">
                <a:solidFill>
                  <a:schemeClr val="tx1">
                    <a:lumMod val="75000"/>
                    <a:lumOff val="25000"/>
                  </a:schemeClr>
                </a:solidFill>
              </a:rPr>
              <a:t>AU Passata Bold</a:t>
            </a:r>
            <a:endParaRPr lang="en-GB" sz="4799" dirty="0"/>
          </a:p>
        </p:txBody>
      </p:sp>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bg1"/>
                </a:solidFill>
                <a:latin typeface="AU Passata Light" pitchFamily="34" charset="0"/>
              </a:rPr>
              <a:t>Department of Environmental Science</a:t>
            </a:r>
          </a:p>
        </p:txBody>
      </p:sp>
      <p:sp>
        <p:nvSpPr>
          <p:cNvPr id="30" name="OFF_logo1Computed"/>
          <p:cNvSpPr/>
          <p:nvPr userDrawn="1"/>
        </p:nvSpPr>
        <p:spPr bwMode="auto">
          <a:xfrm>
            <a:off x="972253" y="5997600"/>
            <a:ext cx="768039"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bg1"/>
                </a:solidFill>
                <a:latin typeface="+mn-lt"/>
              </a:rPr>
              <a:t>Senior Researcher</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bg1"/>
              </a:solidFill>
              <a:latin typeface="+mn-lt"/>
            </a:endParaRP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bg1"/>
                </a:solidFill>
                <a:latin typeface="+mn-lt"/>
              </a:rPr>
              <a:t>Hans Sanderson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706498569"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5871"/>
          </a:xfrm>
        </p:spPr>
        <p:txBody>
          <a:bodyPr/>
          <a:lstStyle>
            <a:lvl1pPr>
              <a:defRPr>
                <a:solidFill>
                  <a:schemeClr val="bg1"/>
                </a:solidFill>
              </a:defRPr>
            </a:lvl1p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0"/>
          </p:nvPr>
        </p:nvSpPr>
        <p:spPr/>
        <p:txBody>
          <a:bodyPr/>
          <a:lstStyle/>
          <a:p>
            <a:fld id="{78417F83-4CBA-48F2-BAD0-783AE3701E32}" type="datetimeFigureOut">
              <a:rPr lang="en-GB" smtClean="0"/>
              <a:pPr/>
              <a:t>28/08/2025</a:t>
            </a:fld>
            <a:r>
              <a:rPr lang="en-GB" dirty="0"/>
              <a:t>08/08/2022</a:t>
            </a:r>
          </a:p>
        </p:txBody>
      </p:sp>
      <p:sp>
        <p:nvSpPr>
          <p:cNvPr id="3" name="Footer Placeholder 2" hidden="1"/>
          <p:cNvSpPr>
            <a:spLocks noGrp="1"/>
          </p:cNvSpPr>
          <p:nvPr>
            <p:ph type="ftr" sz="quarter" idx="11"/>
          </p:nvPr>
        </p:nvSpPr>
        <p:spPr/>
        <p:txBody>
          <a:bodyPr/>
          <a:lstStyle/>
          <a:p>
            <a:endParaRPr lang="en-GB" dirty="0"/>
          </a:p>
        </p:txBody>
      </p:sp>
      <p:sp>
        <p:nvSpPr>
          <p:cNvPr id="5" name="Date_DateCustomA">
            <a:extLst>
              <a:ext uri="{FF2B5EF4-FFF2-40B4-BE49-F238E27FC236}">
                <a16:creationId xmlns:a16="http://schemas.microsoft.com/office/drawing/2014/main" id="{EBFE4F16-A65E-7014-4013-46A9D220CB1C}"/>
              </a:ext>
            </a:extLst>
          </p:cNvPr>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dirty="0">
                <a:solidFill>
                  <a:schemeClr val="bg1"/>
                </a:solidFill>
                <a:latin typeface="+mn-lt"/>
              </a:rPr>
              <a:t>Grindsted 2025</a:t>
            </a:r>
          </a:p>
        </p:txBody>
      </p:sp>
    </p:spTree>
    <p:extLst>
      <p:ext uri="{BB962C8B-B14F-4D97-AF65-F5344CB8AC3E}">
        <p14:creationId xmlns:p14="http://schemas.microsoft.com/office/powerpoint/2010/main" val="378376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dirty="0"/>
              <a:t>Click to edit Master title style</a:t>
            </a:r>
            <a:endParaRPr lang="en-GB"/>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1800"/>
          </a:p>
          <a:p>
            <a:pPr algn="r">
              <a:lnSpc>
                <a:spcPct val="100000"/>
              </a:lnSpc>
            </a:pPr>
            <a:r>
              <a:rPr lang="en-GB" sz="1000" baseline="0" noProof="1">
                <a:solidFill>
                  <a:schemeClr val="tx1">
                    <a:lumMod val="75000"/>
                    <a:lumOff val="25000"/>
                  </a:schemeClr>
                </a:solidFill>
              </a:rPr>
              <a:t>ændr 2. linje til</a:t>
            </a:r>
            <a:endParaRPr lang="en-GB" sz="1800"/>
          </a:p>
          <a:p>
            <a:pPr algn="r">
              <a:lnSpc>
                <a:spcPct val="100000"/>
              </a:lnSpc>
            </a:pPr>
            <a:r>
              <a:rPr lang="en-GB" sz="1000" noProof="1">
                <a:solidFill>
                  <a:schemeClr val="tx1">
                    <a:lumMod val="75000"/>
                    <a:lumOff val="25000"/>
                  </a:schemeClr>
                </a:solidFill>
              </a:rPr>
              <a:t>AU Passata Bold</a:t>
            </a:r>
            <a:endParaRPr lang="en-GB" sz="4799" dirty="0"/>
          </a:p>
        </p:txBody>
      </p:sp>
      <p:sp>
        <p:nvSpPr>
          <p:cNvPr id="9" name="Slide Number Placeholder 8"/>
          <p:cNvSpPr>
            <a:spLocks noGrp="1"/>
          </p:cNvSpPr>
          <p:nvPr>
            <p:ph type="sldNum" sz="quarter" idx="12"/>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28/08/2025</a:t>
            </a:fld>
            <a:r>
              <a:rPr lang="en-GB" dirty="0"/>
              <a:t>08/08/2022</a:t>
            </a:r>
          </a:p>
        </p:txBody>
      </p:sp>
      <p:sp>
        <p:nvSpPr>
          <p:cNvPr id="8" name="Footer Placeholder 7"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7485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4" name="Title 1"/>
          <p:cNvSpPr>
            <a:spLocks noGrp="1"/>
          </p:cNvSpPr>
          <p:nvPr>
            <p:ph type="title"/>
          </p:nvPr>
        </p:nvSpPr>
        <p:spPr>
          <a:xfrm>
            <a:off x="315995" y="228628"/>
            <a:ext cx="11559010" cy="752101"/>
          </a:xfrm>
        </p:spPr>
        <p:txBody>
          <a:bodyPr anchor="t" anchorCtr="0"/>
          <a:lstStyle/>
          <a:p>
            <a:r>
              <a:rPr lang="en-GB" dirty="0"/>
              <a:t>Click to edit Master title style</a:t>
            </a:r>
            <a:endParaRPr lang="en-GB"/>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1800"/>
          </a:p>
          <a:p>
            <a:pPr algn="r">
              <a:lnSpc>
                <a:spcPct val="100000"/>
              </a:lnSpc>
            </a:pPr>
            <a:r>
              <a:rPr lang="en-GB" sz="1000" noProof="1">
                <a:solidFill>
                  <a:schemeClr val="tx1">
                    <a:lumMod val="75000"/>
                    <a:lumOff val="25000"/>
                  </a:schemeClr>
                </a:solidFill>
              </a:rPr>
              <a:t>Light eller AU Passata Bold</a:t>
            </a:r>
            <a:endParaRPr lang="en-GB" sz="4799" dirty="0"/>
          </a:p>
        </p:txBody>
      </p:sp>
      <p:sp>
        <p:nvSpPr>
          <p:cNvPr id="9" name="Slide Number Placeholder 8"/>
          <p:cNvSpPr>
            <a:spLocks noGrp="1"/>
          </p:cNvSpPr>
          <p:nvPr>
            <p:ph type="sldNum" sz="quarter" idx="12"/>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28/08/2025</a:t>
            </a:fld>
            <a:r>
              <a:rPr lang="en-GB" dirty="0"/>
              <a:t>08/08/2022</a:t>
            </a:r>
          </a:p>
        </p:txBody>
      </p:sp>
      <p:sp>
        <p:nvSpPr>
          <p:cNvPr id="8" name="Footer Placeholder 7"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886053766"/>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dirty="0"/>
              <a:t>Insert title</a:t>
            </a:r>
            <a:endParaRPr lang="en-GB"/>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dirty="0"/>
              <a:t>Click here and add image via Templafy Image Library</a:t>
            </a:r>
            <a:endParaRPr lang="en-GB"/>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1800"/>
          </a:p>
          <a:p>
            <a:pPr algn="r">
              <a:lnSpc>
                <a:spcPct val="100000"/>
              </a:lnSpc>
            </a:pPr>
            <a:r>
              <a:rPr lang="en-GB" sz="1000" noProof="1">
                <a:solidFill>
                  <a:schemeClr val="tx1">
                    <a:lumMod val="75000"/>
                    <a:lumOff val="25000"/>
                  </a:schemeClr>
                </a:solidFill>
              </a:rPr>
              <a:t>Light eller AU Passata Bold</a:t>
            </a:r>
            <a:endParaRPr lang="en-GB" sz="4799" dirty="0"/>
          </a:p>
        </p:txBody>
      </p:sp>
      <p:sp>
        <p:nvSpPr>
          <p:cNvPr id="8" name="Slide Number Placeholder 7"/>
          <p:cNvSpPr>
            <a:spLocks noGrp="1"/>
          </p:cNvSpPr>
          <p:nvPr>
            <p:ph type="sldNum" sz="quarter" idx="17"/>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5" name="Date Placeholder 4" hidden="1"/>
          <p:cNvSpPr>
            <a:spLocks noGrp="1"/>
          </p:cNvSpPr>
          <p:nvPr>
            <p:ph type="dt" sz="half" idx="15"/>
          </p:nvPr>
        </p:nvSpPr>
        <p:spPr/>
        <p:txBody>
          <a:bodyPr/>
          <a:lstStyle/>
          <a:p>
            <a:fld id="{78417F83-4CBA-48F2-BAD0-783AE3701E32}" type="datetimeFigureOut">
              <a:rPr lang="en-GB" smtClean="0"/>
              <a:pPr/>
              <a:t>28/08/2025</a:t>
            </a:fld>
            <a:r>
              <a:rPr lang="en-GB" dirty="0"/>
              <a:t>08/08/2022</a:t>
            </a:r>
          </a:p>
        </p:txBody>
      </p:sp>
      <p:sp>
        <p:nvSpPr>
          <p:cNvPr id="6" name="Footer Placeholder 5" hidden="1"/>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1440334980"/>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dirty="0"/>
              <a:t>Click to edit Master title style</a:t>
            </a:r>
            <a:endParaRPr lang="en-GB"/>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6</a:t>
            </a:r>
            <a:endParaRPr lang="en-GB"/>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dirty="0"/>
              <a:t>Click here and add image via Templafy Image Library</a:t>
            </a:r>
            <a:endParaRPr lang="en-GB"/>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1800"/>
          </a:p>
        </p:txBody>
      </p:sp>
      <p:sp>
        <p:nvSpPr>
          <p:cNvPr id="8" name="Slide Number Placeholder 7"/>
          <p:cNvSpPr>
            <a:spLocks noGrp="1"/>
          </p:cNvSpPr>
          <p:nvPr>
            <p:ph type="sldNum" sz="quarter" idx="17"/>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5" name="Date Placeholder 4" hidden="1"/>
          <p:cNvSpPr>
            <a:spLocks noGrp="1"/>
          </p:cNvSpPr>
          <p:nvPr>
            <p:ph type="dt" sz="half" idx="15"/>
          </p:nvPr>
        </p:nvSpPr>
        <p:spPr/>
        <p:txBody>
          <a:bodyPr/>
          <a:lstStyle/>
          <a:p>
            <a:fld id="{78417F83-4CBA-48F2-BAD0-783AE3701E32}" type="datetimeFigureOut">
              <a:rPr lang="en-GB" smtClean="0"/>
              <a:pPr/>
              <a:t>28/08/2025</a:t>
            </a:fld>
            <a:r>
              <a:rPr lang="en-GB" dirty="0"/>
              <a:t>08/08/2022</a:t>
            </a:r>
          </a:p>
        </p:txBody>
      </p:sp>
      <p:sp>
        <p:nvSpPr>
          <p:cNvPr id="6" name="Footer Placeholder 5" hidden="1"/>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4133893182"/>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8" name="Slide Number Placeholder 7"/>
          <p:cNvSpPr>
            <a:spLocks noGrp="1"/>
          </p:cNvSpPr>
          <p:nvPr>
            <p:ph type="sldNum" sz="quarter" idx="14"/>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2"/>
          </p:nvPr>
        </p:nvSpPr>
        <p:spPr/>
        <p:txBody>
          <a:bodyPr/>
          <a:lstStyle/>
          <a:p>
            <a:fld id="{78417F83-4CBA-48F2-BAD0-783AE3701E32}" type="datetimeFigureOut">
              <a:rPr lang="en-GB" smtClean="0"/>
              <a:pPr/>
              <a:t>28/08/2025</a:t>
            </a:fld>
            <a:r>
              <a:rPr lang="en-GB" dirty="0"/>
              <a:t>08/08/2022</a:t>
            </a:r>
          </a:p>
        </p:txBody>
      </p:sp>
      <p:sp>
        <p:nvSpPr>
          <p:cNvPr id="7" name="Footer Placeholder 6" hidden="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273549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dirty="0"/>
              <a:t>Click here and add image via Templafy Image Library</a:t>
            </a:r>
            <a:endParaRPr lang="en-GB"/>
          </a:p>
        </p:txBody>
      </p:sp>
      <p:sp>
        <p:nvSpPr>
          <p:cNvPr id="9" name="Slide Number Placeholder 8"/>
          <p:cNvSpPr>
            <a:spLocks noGrp="1"/>
          </p:cNvSpPr>
          <p:nvPr>
            <p:ph type="sldNum" sz="quarter" idx="15"/>
          </p:nvPr>
        </p:nvSpPr>
        <p:spPr>
          <a:xfrm>
            <a:off x="11811068" y="6581497"/>
            <a:ext cx="252066" cy="135871"/>
          </a:xfr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3"/>
          </p:nvPr>
        </p:nvSpPr>
        <p:spPr/>
        <p:txBody>
          <a:bodyPr/>
          <a:lstStyle/>
          <a:p>
            <a:fld id="{78417F83-4CBA-48F2-BAD0-783AE3701E32}" type="datetimeFigureOut">
              <a:rPr lang="en-GB" smtClean="0"/>
              <a:pPr/>
              <a:t>28/08/2025</a:t>
            </a:fld>
            <a:r>
              <a:rPr lang="en-GB" dirty="0"/>
              <a:t>08/08/2022</a:t>
            </a:r>
          </a:p>
        </p:txBody>
      </p:sp>
      <p:sp>
        <p:nvSpPr>
          <p:cNvPr id="8" name="Footer Placeholder 7" hidden="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103885259"/>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dirty="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a:p>
            <a:pPr lvl="5"/>
            <a:r>
              <a:rPr lang="en-GB" noProof="0" dirty="0"/>
              <a:t>6 level</a:t>
            </a:r>
            <a:endParaRPr lang="en-GB"/>
          </a:p>
          <a:p>
            <a:pPr lvl="6"/>
            <a:r>
              <a:rPr lang="en-GB" noProof="0" dirty="0"/>
              <a:t>7 level</a:t>
            </a:r>
            <a:endParaRPr lang="en-GB"/>
          </a:p>
          <a:p>
            <a:pPr lvl="7"/>
            <a:r>
              <a:rPr lang="en-GB" noProof="0" dirty="0"/>
              <a:t>8 level</a:t>
            </a:r>
            <a:endParaRPr lang="en-GB"/>
          </a:p>
          <a:p>
            <a:pPr lvl="8"/>
            <a:r>
              <a:rPr lang="en-GB" noProof="0" dirty="0"/>
              <a:t>9 level</a:t>
            </a:r>
            <a:endParaRPr lang="en-GB"/>
          </a:p>
        </p:txBody>
      </p:sp>
      <p:pic>
        <p:nvPicPr>
          <p:cNvPr id="2041594186" name="SecondaryLogo_sort"/>
          <p:cNvPicPr>
            <a:picLocks noChangeAspect="1"/>
          </p:cNvPicPr>
          <p:nvPr/>
        </p:nvPicPr>
        <p:blipFill>
          <a:blip r:embed="rId23"/>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tx1"/>
              </a:solidFill>
              <a:latin typeface="+mn-lt"/>
            </a:endParaRP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tx1"/>
                </a:solidFill>
                <a:latin typeface="+mn-lt"/>
              </a:rPr>
              <a:t>Hans Sanderson</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dirty="0">
                <a:solidFill>
                  <a:schemeClr val="tx1"/>
                </a:solidFill>
                <a:latin typeface="+mn-lt"/>
              </a:rPr>
              <a:t>Grindsted 2025</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tx1"/>
                </a:solidFill>
                <a:latin typeface="+mn-lt"/>
              </a:rPr>
              <a:t>Senior Researcher</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tx1"/>
                </a:solidFill>
                <a:latin typeface="AU Passata Light" pitchFamily="34" charset="0"/>
              </a:rPr>
              <a:t>Department of Environmental Science</a:t>
            </a:r>
          </a:p>
        </p:txBody>
      </p:sp>
      <p:sp>
        <p:nvSpPr>
          <p:cNvPr id="26" name="OFF_logo1Computed"/>
          <p:cNvSpPr/>
          <p:nvPr userDrawn="1"/>
        </p:nvSpPr>
        <p:spPr bwMode="auto">
          <a:xfrm>
            <a:off x="972253" y="5997600"/>
            <a:ext cx="768039"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28/08/2025</a:t>
            </a:fld>
            <a:r>
              <a:rPr lang="en-GB"/>
              <a:t>08/08/2022</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dirty="0"/>
          </a:p>
        </p:txBody>
      </p:sp>
    </p:spTree>
    <p:extLst>
      <p:ext uri="{BB962C8B-B14F-4D97-AF65-F5344CB8AC3E}">
        <p14:creationId xmlns:p14="http://schemas.microsoft.com/office/powerpoint/2010/main" val="1444371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hyperlink" Target="https://programs.usask.ca/grad-studies/chemical-risk-assessment/index.ph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5.png"/><Relationship Id="rId2" Type="http://schemas.openxmlformats.org/officeDocument/2006/relationships/customXml" Target="../ink/ink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4506" y="2352871"/>
            <a:ext cx="10222987" cy="1661993"/>
          </a:xfrm>
        </p:spPr>
        <p:txBody>
          <a:bodyPr wrap="square" anchor="ctr">
            <a:normAutofit fontScale="90000"/>
          </a:bodyPr>
          <a:lstStyle/>
          <a:p>
            <a:r>
              <a:rPr lang="da-DK" sz="4800" noProof="0" dirty="0"/>
              <a:t>Kommunikation i forbindelse</a:t>
            </a:r>
            <a:br>
              <a:rPr lang="da-DK" sz="4800" noProof="0" dirty="0"/>
            </a:br>
            <a:r>
              <a:rPr lang="da-DK" sz="4800" noProof="0" dirty="0"/>
              <a:t>med vurdering af human </a:t>
            </a:r>
            <a:br>
              <a:rPr lang="da-DK" sz="4800" noProof="0" dirty="0"/>
            </a:br>
            <a:r>
              <a:rPr lang="da-DK" sz="4800" noProof="0" dirty="0"/>
              <a:t>risiko af forurening fra Grindstedværket</a:t>
            </a:r>
          </a:p>
        </p:txBody>
      </p:sp>
      <p:sp>
        <p:nvSpPr>
          <p:cNvPr id="3" name="TextBox 2">
            <a:extLst>
              <a:ext uri="{FF2B5EF4-FFF2-40B4-BE49-F238E27FC236}">
                <a16:creationId xmlns:a16="http://schemas.microsoft.com/office/drawing/2014/main" id="{1C2E6C14-32D4-F7DE-92C2-CAF5EAF2EDFD}"/>
              </a:ext>
            </a:extLst>
          </p:cNvPr>
          <p:cNvSpPr txBox="1"/>
          <p:nvPr/>
        </p:nvSpPr>
        <p:spPr>
          <a:xfrm>
            <a:off x="986095" y="4410159"/>
            <a:ext cx="3325826" cy="233910"/>
          </a:xfrm>
          <a:prstGeom prst="rect">
            <a:avLst/>
          </a:prstGeom>
          <a:noFill/>
        </p:spPr>
        <p:txBody>
          <a:bodyPr wrap="square" lIns="0" tIns="0" rIns="0" bIns="0" rtlCol="0">
            <a:spAutoFit/>
          </a:bodyPr>
          <a:lstStyle/>
          <a:p>
            <a:pPr>
              <a:lnSpc>
                <a:spcPct val="95000"/>
              </a:lnSpc>
            </a:pPr>
            <a:r>
              <a:rPr lang="da-DK" sz="1600" noProof="0" dirty="0">
                <a:solidFill>
                  <a:schemeClr val="bg1"/>
                </a:solidFill>
                <a:latin typeface="+mn-lt"/>
              </a:rPr>
              <a:t>Hans Sanderson </a:t>
            </a:r>
          </a:p>
        </p:txBody>
      </p:sp>
    </p:spTree>
    <p:custDataLst>
      <p:tags r:id="rId1"/>
    </p:custDataLst>
    <p:extLst>
      <p:ext uri="{BB962C8B-B14F-4D97-AF65-F5344CB8AC3E}">
        <p14:creationId xmlns:p14="http://schemas.microsoft.com/office/powerpoint/2010/main" val="94832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B3549-EDC8-AC81-00DD-DCE675CCD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5FB6EA-188D-4A59-DDD8-702419945A88}"/>
              </a:ext>
            </a:extLst>
          </p:cNvPr>
          <p:cNvSpPr>
            <a:spLocks noGrp="1"/>
          </p:cNvSpPr>
          <p:nvPr>
            <p:ph type="ctrTitle"/>
          </p:nvPr>
        </p:nvSpPr>
        <p:spPr>
          <a:xfrm>
            <a:off x="986095" y="2482344"/>
            <a:ext cx="10222987" cy="1661993"/>
          </a:xfrm>
        </p:spPr>
        <p:txBody>
          <a:bodyPr/>
          <a:lstStyle/>
          <a:p>
            <a:pPr algn="ctr"/>
            <a:r>
              <a:rPr lang="da-DK" dirty="0"/>
              <a:t>Risiko </a:t>
            </a:r>
            <a:br>
              <a:rPr lang="da-DK" dirty="0"/>
            </a:br>
            <a:r>
              <a:rPr lang="da-DK" dirty="0"/>
              <a:t>kommunikation</a:t>
            </a:r>
          </a:p>
        </p:txBody>
      </p:sp>
      <p:sp>
        <p:nvSpPr>
          <p:cNvPr id="3" name="Date Placeholder 2">
            <a:extLst>
              <a:ext uri="{FF2B5EF4-FFF2-40B4-BE49-F238E27FC236}">
                <a16:creationId xmlns:a16="http://schemas.microsoft.com/office/drawing/2014/main" id="{ADDD9125-8744-7808-5356-A9E9382369FD}"/>
              </a:ext>
            </a:extLst>
          </p:cNvPr>
          <p:cNvSpPr>
            <a:spLocks noGrp="1"/>
          </p:cNvSpPr>
          <p:nvPr>
            <p:ph type="dt" sz="half" idx="10"/>
          </p:nvPr>
        </p:nvSpPr>
        <p:spPr/>
        <p:txBody>
          <a:bodyPr/>
          <a:lstStyle/>
          <a:p>
            <a:fld id="{0BFB157E-CE96-4505-AC64-EE12A505A92A}" type="datetime1">
              <a:rPr lang="en-GB" smtClean="0"/>
              <a:t>28/08/2025</a:t>
            </a:fld>
            <a:r>
              <a:rPr lang="en-GB"/>
              <a:t>08/08/2022</a:t>
            </a:r>
            <a:endParaRPr lang="en-GB" dirty="0"/>
          </a:p>
        </p:txBody>
      </p:sp>
    </p:spTree>
    <p:extLst>
      <p:ext uri="{BB962C8B-B14F-4D97-AF65-F5344CB8AC3E}">
        <p14:creationId xmlns:p14="http://schemas.microsoft.com/office/powerpoint/2010/main" val="420449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3BA5-917E-E175-86DD-6ECC442FC390}"/>
              </a:ext>
            </a:extLst>
          </p:cNvPr>
          <p:cNvSpPr>
            <a:spLocks noGrp="1"/>
          </p:cNvSpPr>
          <p:nvPr>
            <p:ph type="title"/>
          </p:nvPr>
        </p:nvSpPr>
        <p:spPr/>
        <p:txBody>
          <a:bodyPr/>
          <a:lstStyle/>
          <a:p>
            <a:r>
              <a:rPr lang="da-DK" dirty="0"/>
              <a:t>Livet er en æske chokolade </a:t>
            </a:r>
            <a:r>
              <a:rPr lang="da-DK" sz="2400" dirty="0"/>
              <a:t>(F. Gump, 1994)</a:t>
            </a:r>
          </a:p>
        </p:txBody>
      </p:sp>
      <p:pic>
        <p:nvPicPr>
          <p:cNvPr id="32" name="Content Placeholder 31">
            <a:extLst>
              <a:ext uri="{FF2B5EF4-FFF2-40B4-BE49-F238E27FC236}">
                <a16:creationId xmlns:a16="http://schemas.microsoft.com/office/drawing/2014/main" id="{8A1806E1-13D6-1BDC-F4F7-F314A880A73C}"/>
              </a:ext>
            </a:extLst>
          </p:cNvPr>
          <p:cNvPicPr>
            <a:picLocks noGrp="1" noChangeAspect="1"/>
          </p:cNvPicPr>
          <p:nvPr>
            <p:ph idx="1"/>
          </p:nvPr>
        </p:nvPicPr>
        <p:blipFill>
          <a:blip r:embed="rId2"/>
          <a:stretch>
            <a:fillRect/>
          </a:stretch>
        </p:blipFill>
        <p:spPr>
          <a:xfrm>
            <a:off x="4667755" y="1097342"/>
            <a:ext cx="2023009" cy="1529141"/>
          </a:xfrm>
          <a:prstGeom prst="rect">
            <a:avLst/>
          </a:prstGeom>
        </p:spPr>
      </p:pic>
      <p:sp>
        <p:nvSpPr>
          <p:cNvPr id="4" name="Date Placeholder 3">
            <a:extLst>
              <a:ext uri="{FF2B5EF4-FFF2-40B4-BE49-F238E27FC236}">
                <a16:creationId xmlns:a16="http://schemas.microsoft.com/office/drawing/2014/main" id="{59926E7F-1C6E-D78D-BE8A-912E04B03E62}"/>
              </a:ext>
            </a:extLst>
          </p:cNvPr>
          <p:cNvSpPr>
            <a:spLocks noGrp="1"/>
          </p:cNvSpPr>
          <p:nvPr>
            <p:ph type="dt" sz="half" idx="10"/>
          </p:nvPr>
        </p:nvSpPr>
        <p:spPr/>
        <p:txBody>
          <a:bodyPr/>
          <a:lstStyle/>
          <a:p>
            <a:fld id="{EFA5D0FF-EEBA-4876-B60B-EF88BAEEEEA9}" type="datetime1">
              <a:rPr lang="en-GB" smtClean="0"/>
              <a:t>28/08/2025</a:t>
            </a:fld>
            <a:r>
              <a:rPr lang="en-GB"/>
              <a:t>08/08/2022</a:t>
            </a:r>
            <a:endParaRPr lang="en-GB" dirty="0"/>
          </a:p>
        </p:txBody>
      </p:sp>
      <p:sp>
        <p:nvSpPr>
          <p:cNvPr id="5" name="Rectangle: Rounded Corners 4">
            <a:extLst>
              <a:ext uri="{FF2B5EF4-FFF2-40B4-BE49-F238E27FC236}">
                <a16:creationId xmlns:a16="http://schemas.microsoft.com/office/drawing/2014/main" id="{F858A853-1E41-071A-77DE-AAF5FC3A8F4B}"/>
              </a:ext>
            </a:extLst>
          </p:cNvPr>
          <p:cNvSpPr/>
          <p:nvPr/>
        </p:nvSpPr>
        <p:spPr bwMode="auto">
          <a:xfrm>
            <a:off x="4806669" y="2306230"/>
            <a:ext cx="2023009" cy="2629912"/>
          </a:xfrm>
          <a:prstGeom prst="roundRect">
            <a:avLst/>
          </a:prstGeom>
          <a:noFill/>
          <a:ln w="476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6" name="Oval 5">
            <a:extLst>
              <a:ext uri="{FF2B5EF4-FFF2-40B4-BE49-F238E27FC236}">
                <a16:creationId xmlns:a16="http://schemas.microsoft.com/office/drawing/2014/main" id="{1D5D7FF0-924A-67B1-0F7A-55AA31E40CEC}"/>
              </a:ext>
            </a:extLst>
          </p:cNvPr>
          <p:cNvSpPr/>
          <p:nvPr/>
        </p:nvSpPr>
        <p:spPr bwMode="auto">
          <a:xfrm>
            <a:off x="5437847" y="3252998"/>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7" name="Oval 6">
            <a:extLst>
              <a:ext uri="{FF2B5EF4-FFF2-40B4-BE49-F238E27FC236}">
                <a16:creationId xmlns:a16="http://schemas.microsoft.com/office/drawing/2014/main" id="{90CFA04C-425A-5F82-A188-D0A61F0856DC}"/>
              </a:ext>
            </a:extLst>
          </p:cNvPr>
          <p:cNvSpPr/>
          <p:nvPr/>
        </p:nvSpPr>
        <p:spPr bwMode="auto">
          <a:xfrm>
            <a:off x="5300282" y="3621186"/>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8" name="Oval 7">
            <a:extLst>
              <a:ext uri="{FF2B5EF4-FFF2-40B4-BE49-F238E27FC236}">
                <a16:creationId xmlns:a16="http://schemas.microsoft.com/office/drawing/2014/main" id="{B57281FB-4EEE-8004-9300-97D8AF474839}"/>
              </a:ext>
            </a:extLst>
          </p:cNvPr>
          <p:cNvSpPr/>
          <p:nvPr/>
        </p:nvSpPr>
        <p:spPr bwMode="auto">
          <a:xfrm>
            <a:off x="5506629" y="3932055"/>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9" name="Oval 8">
            <a:extLst>
              <a:ext uri="{FF2B5EF4-FFF2-40B4-BE49-F238E27FC236}">
                <a16:creationId xmlns:a16="http://schemas.microsoft.com/office/drawing/2014/main" id="{1BC3E2AD-46AC-865F-0FBE-8CF6EFCBA590}"/>
              </a:ext>
            </a:extLst>
          </p:cNvPr>
          <p:cNvSpPr/>
          <p:nvPr/>
        </p:nvSpPr>
        <p:spPr bwMode="auto">
          <a:xfrm>
            <a:off x="5929612" y="3932055"/>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Oval 9">
            <a:extLst>
              <a:ext uri="{FF2B5EF4-FFF2-40B4-BE49-F238E27FC236}">
                <a16:creationId xmlns:a16="http://schemas.microsoft.com/office/drawing/2014/main" id="{B016ADC3-84E5-3480-5D52-87622BC94817}"/>
              </a:ext>
            </a:extLst>
          </p:cNvPr>
          <p:cNvSpPr/>
          <p:nvPr/>
        </p:nvSpPr>
        <p:spPr bwMode="auto">
          <a:xfrm>
            <a:off x="5749390" y="4183583"/>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1" name="Oval 10">
            <a:extLst>
              <a:ext uri="{FF2B5EF4-FFF2-40B4-BE49-F238E27FC236}">
                <a16:creationId xmlns:a16="http://schemas.microsoft.com/office/drawing/2014/main" id="{E8406F5E-D4B9-46B2-6C43-B39FECFA3E8D}"/>
              </a:ext>
            </a:extLst>
          </p:cNvPr>
          <p:cNvSpPr/>
          <p:nvPr/>
        </p:nvSpPr>
        <p:spPr bwMode="auto">
          <a:xfrm>
            <a:off x="5575411" y="4246970"/>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2" name="Oval 11">
            <a:extLst>
              <a:ext uri="{FF2B5EF4-FFF2-40B4-BE49-F238E27FC236}">
                <a16:creationId xmlns:a16="http://schemas.microsoft.com/office/drawing/2014/main" id="{CD923437-3D44-61E8-9934-0798ADE9A5AC}"/>
              </a:ext>
            </a:extLst>
          </p:cNvPr>
          <p:cNvSpPr/>
          <p:nvPr/>
        </p:nvSpPr>
        <p:spPr bwMode="auto">
          <a:xfrm>
            <a:off x="6305047" y="4199092"/>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3" name="Oval 12">
            <a:extLst>
              <a:ext uri="{FF2B5EF4-FFF2-40B4-BE49-F238E27FC236}">
                <a16:creationId xmlns:a16="http://schemas.microsoft.com/office/drawing/2014/main" id="{A3EDD9A3-4D4F-6DFD-A558-FDD6DC5BCD43}"/>
              </a:ext>
            </a:extLst>
          </p:cNvPr>
          <p:cNvSpPr/>
          <p:nvPr/>
        </p:nvSpPr>
        <p:spPr bwMode="auto">
          <a:xfrm>
            <a:off x="5140464" y="4157284"/>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4" name="Oval 13">
            <a:extLst>
              <a:ext uri="{FF2B5EF4-FFF2-40B4-BE49-F238E27FC236}">
                <a16:creationId xmlns:a16="http://schemas.microsoft.com/office/drawing/2014/main" id="{DB61157E-BEB7-895E-AEE5-AEA395CA3A2D}"/>
              </a:ext>
            </a:extLst>
          </p:cNvPr>
          <p:cNvSpPr/>
          <p:nvPr/>
        </p:nvSpPr>
        <p:spPr bwMode="auto">
          <a:xfrm>
            <a:off x="5886955" y="4414206"/>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Oval 14">
            <a:extLst>
              <a:ext uri="{FF2B5EF4-FFF2-40B4-BE49-F238E27FC236}">
                <a16:creationId xmlns:a16="http://schemas.microsoft.com/office/drawing/2014/main" id="{896C8DE7-B036-6183-76E9-F2CA18D16763}"/>
              </a:ext>
            </a:extLst>
          </p:cNvPr>
          <p:cNvSpPr/>
          <p:nvPr/>
        </p:nvSpPr>
        <p:spPr bwMode="auto">
          <a:xfrm>
            <a:off x="6365736" y="3107005"/>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Oval 15">
            <a:extLst>
              <a:ext uri="{FF2B5EF4-FFF2-40B4-BE49-F238E27FC236}">
                <a16:creationId xmlns:a16="http://schemas.microsoft.com/office/drawing/2014/main" id="{BA18F54E-16EE-2259-B551-D519F876F873}"/>
              </a:ext>
            </a:extLst>
          </p:cNvPr>
          <p:cNvSpPr/>
          <p:nvPr/>
        </p:nvSpPr>
        <p:spPr bwMode="auto">
          <a:xfrm>
            <a:off x="5764225" y="2893148"/>
            <a:ext cx="137565" cy="145656"/>
          </a:xfrm>
          <a:prstGeom prst="ellipse">
            <a:avLst/>
          </a:prstGeom>
          <a:solidFill>
            <a:schemeClr val="tx1"/>
          </a:solidFill>
          <a:ln w="1778"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7" name="Oval 16">
            <a:extLst>
              <a:ext uri="{FF2B5EF4-FFF2-40B4-BE49-F238E27FC236}">
                <a16:creationId xmlns:a16="http://schemas.microsoft.com/office/drawing/2014/main" id="{D0CECBDB-65D0-FCEF-3485-CEC1803FABA4}"/>
              </a:ext>
            </a:extLst>
          </p:cNvPr>
          <p:cNvSpPr/>
          <p:nvPr/>
        </p:nvSpPr>
        <p:spPr bwMode="auto">
          <a:xfrm>
            <a:off x="5140463" y="3040153"/>
            <a:ext cx="137565" cy="145656"/>
          </a:xfrm>
          <a:prstGeom prst="ellipse">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8" name="Oval 17">
            <a:extLst>
              <a:ext uri="{FF2B5EF4-FFF2-40B4-BE49-F238E27FC236}">
                <a16:creationId xmlns:a16="http://schemas.microsoft.com/office/drawing/2014/main" id="{75E0D5EA-7FFF-CC05-2824-2B858D52908C}"/>
              </a:ext>
            </a:extLst>
          </p:cNvPr>
          <p:cNvSpPr/>
          <p:nvPr/>
        </p:nvSpPr>
        <p:spPr bwMode="auto">
          <a:xfrm>
            <a:off x="5067634" y="2724319"/>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9" name="Oval 18">
            <a:extLst>
              <a:ext uri="{FF2B5EF4-FFF2-40B4-BE49-F238E27FC236}">
                <a16:creationId xmlns:a16="http://schemas.microsoft.com/office/drawing/2014/main" id="{F73B452F-7877-EFA8-ED4B-CB360BEB4BC9}"/>
              </a:ext>
            </a:extLst>
          </p:cNvPr>
          <p:cNvSpPr/>
          <p:nvPr/>
        </p:nvSpPr>
        <p:spPr bwMode="auto">
          <a:xfrm>
            <a:off x="5335347" y="2805239"/>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0" name="Oval 19">
            <a:extLst>
              <a:ext uri="{FF2B5EF4-FFF2-40B4-BE49-F238E27FC236}">
                <a16:creationId xmlns:a16="http://schemas.microsoft.com/office/drawing/2014/main" id="{09DA2B63-FB7B-97A4-58C8-594774A56213}"/>
              </a:ext>
            </a:extLst>
          </p:cNvPr>
          <p:cNvSpPr/>
          <p:nvPr/>
        </p:nvSpPr>
        <p:spPr bwMode="auto">
          <a:xfrm>
            <a:off x="6060933" y="2845025"/>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1" name="Oval 20">
            <a:extLst>
              <a:ext uri="{FF2B5EF4-FFF2-40B4-BE49-F238E27FC236}">
                <a16:creationId xmlns:a16="http://schemas.microsoft.com/office/drawing/2014/main" id="{E23EA74B-1EC9-84A2-7713-724012B7CCDA}"/>
              </a:ext>
            </a:extLst>
          </p:cNvPr>
          <p:cNvSpPr/>
          <p:nvPr/>
        </p:nvSpPr>
        <p:spPr bwMode="auto">
          <a:xfrm>
            <a:off x="6010532" y="3107005"/>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2" name="Oval 21">
            <a:extLst>
              <a:ext uri="{FF2B5EF4-FFF2-40B4-BE49-F238E27FC236}">
                <a16:creationId xmlns:a16="http://schemas.microsoft.com/office/drawing/2014/main" id="{B66C4D6B-4863-113F-B900-98264D311A1D}"/>
              </a:ext>
            </a:extLst>
          </p:cNvPr>
          <p:cNvSpPr/>
          <p:nvPr/>
        </p:nvSpPr>
        <p:spPr bwMode="auto">
          <a:xfrm>
            <a:off x="5731857" y="3110531"/>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3" name="Oval 22">
            <a:extLst>
              <a:ext uri="{FF2B5EF4-FFF2-40B4-BE49-F238E27FC236}">
                <a16:creationId xmlns:a16="http://schemas.microsoft.com/office/drawing/2014/main" id="{F90DF15D-84CD-D4F3-1E91-2956C0D29314}"/>
              </a:ext>
            </a:extLst>
          </p:cNvPr>
          <p:cNvSpPr/>
          <p:nvPr/>
        </p:nvSpPr>
        <p:spPr bwMode="auto">
          <a:xfrm>
            <a:off x="5026001" y="3471864"/>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4" name="Oval 23">
            <a:extLst>
              <a:ext uri="{FF2B5EF4-FFF2-40B4-BE49-F238E27FC236}">
                <a16:creationId xmlns:a16="http://schemas.microsoft.com/office/drawing/2014/main" id="{F7D920D4-1CCA-7003-8C9A-6313FA342B51}"/>
              </a:ext>
            </a:extLst>
          </p:cNvPr>
          <p:cNvSpPr/>
          <p:nvPr/>
        </p:nvSpPr>
        <p:spPr bwMode="auto">
          <a:xfrm>
            <a:off x="4953173" y="3884852"/>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5" name="Oval 24">
            <a:extLst>
              <a:ext uri="{FF2B5EF4-FFF2-40B4-BE49-F238E27FC236}">
                <a16:creationId xmlns:a16="http://schemas.microsoft.com/office/drawing/2014/main" id="{7E1810C1-94E6-6F88-58DB-1307E757652E}"/>
              </a:ext>
            </a:extLst>
          </p:cNvPr>
          <p:cNvSpPr/>
          <p:nvPr/>
        </p:nvSpPr>
        <p:spPr bwMode="auto">
          <a:xfrm>
            <a:off x="6170599" y="3994095"/>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6" name="Oval 25">
            <a:extLst>
              <a:ext uri="{FF2B5EF4-FFF2-40B4-BE49-F238E27FC236}">
                <a16:creationId xmlns:a16="http://schemas.microsoft.com/office/drawing/2014/main" id="{E561ABC6-19A6-1ACE-449E-E2D6A120BF5A}"/>
              </a:ext>
            </a:extLst>
          </p:cNvPr>
          <p:cNvSpPr/>
          <p:nvPr/>
        </p:nvSpPr>
        <p:spPr bwMode="auto">
          <a:xfrm>
            <a:off x="5965852" y="4141100"/>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7" name="Oval 26">
            <a:extLst>
              <a:ext uri="{FF2B5EF4-FFF2-40B4-BE49-F238E27FC236}">
                <a16:creationId xmlns:a16="http://schemas.microsoft.com/office/drawing/2014/main" id="{361CB119-FBAF-2696-655B-CF06435C3C43}"/>
              </a:ext>
            </a:extLst>
          </p:cNvPr>
          <p:cNvSpPr/>
          <p:nvPr/>
        </p:nvSpPr>
        <p:spPr bwMode="auto">
          <a:xfrm>
            <a:off x="5618569" y="4008501"/>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8" name="Oval 27">
            <a:extLst>
              <a:ext uri="{FF2B5EF4-FFF2-40B4-BE49-F238E27FC236}">
                <a16:creationId xmlns:a16="http://schemas.microsoft.com/office/drawing/2014/main" id="{FECCAED8-EA3B-7B52-8FAC-75F481874AB1}"/>
              </a:ext>
            </a:extLst>
          </p:cNvPr>
          <p:cNvSpPr/>
          <p:nvPr/>
        </p:nvSpPr>
        <p:spPr bwMode="auto">
          <a:xfrm>
            <a:off x="5533603" y="3613094"/>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9" name="Oval 28">
            <a:extLst>
              <a:ext uri="{FF2B5EF4-FFF2-40B4-BE49-F238E27FC236}">
                <a16:creationId xmlns:a16="http://schemas.microsoft.com/office/drawing/2014/main" id="{ED432AA3-48A6-DA64-A152-00819CC10721}"/>
              </a:ext>
            </a:extLst>
          </p:cNvPr>
          <p:cNvSpPr/>
          <p:nvPr/>
        </p:nvSpPr>
        <p:spPr bwMode="auto">
          <a:xfrm>
            <a:off x="5232848" y="4434435"/>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30" name="Oval 29">
            <a:extLst>
              <a:ext uri="{FF2B5EF4-FFF2-40B4-BE49-F238E27FC236}">
                <a16:creationId xmlns:a16="http://schemas.microsoft.com/office/drawing/2014/main" id="{69E01E70-9F97-9A6F-B1CF-FE60A0E46439}"/>
              </a:ext>
            </a:extLst>
          </p:cNvPr>
          <p:cNvSpPr/>
          <p:nvPr/>
        </p:nvSpPr>
        <p:spPr bwMode="auto">
          <a:xfrm>
            <a:off x="5285871" y="3846659"/>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31" name="Oval 30">
            <a:extLst>
              <a:ext uri="{FF2B5EF4-FFF2-40B4-BE49-F238E27FC236}">
                <a16:creationId xmlns:a16="http://schemas.microsoft.com/office/drawing/2014/main" id="{E1B69B2D-40A1-4DBC-9608-53C0D3C1B771}"/>
              </a:ext>
            </a:extLst>
          </p:cNvPr>
          <p:cNvSpPr/>
          <p:nvPr/>
        </p:nvSpPr>
        <p:spPr bwMode="auto">
          <a:xfrm>
            <a:off x="5498536" y="4551770"/>
            <a:ext cx="145657" cy="161840"/>
          </a:xfrm>
          <a:prstGeom prst="ellipse">
            <a:avLst/>
          </a:prstGeom>
          <a:no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35" name="TextBox 34">
            <a:extLst>
              <a:ext uri="{FF2B5EF4-FFF2-40B4-BE49-F238E27FC236}">
                <a16:creationId xmlns:a16="http://schemas.microsoft.com/office/drawing/2014/main" id="{44504843-9182-F7DF-F789-3DAE03A1409E}"/>
              </a:ext>
            </a:extLst>
          </p:cNvPr>
          <p:cNvSpPr txBox="1"/>
          <p:nvPr/>
        </p:nvSpPr>
        <p:spPr>
          <a:xfrm>
            <a:off x="1380751" y="2791997"/>
            <a:ext cx="3336741" cy="2339102"/>
          </a:xfrm>
          <a:prstGeom prst="rect">
            <a:avLst/>
          </a:prstGeom>
          <a:noFill/>
        </p:spPr>
        <p:txBody>
          <a:bodyPr wrap="square" lIns="0" tIns="0" rIns="0" bIns="0" rtlCol="0">
            <a:spAutoFit/>
          </a:bodyPr>
          <a:lstStyle/>
          <a:p>
            <a:pPr>
              <a:lnSpc>
                <a:spcPct val="95000"/>
              </a:lnSpc>
            </a:pPr>
            <a:r>
              <a:rPr lang="da-DK" sz="1600" dirty="0">
                <a:latin typeface="+mn-lt"/>
              </a:rPr>
              <a:t>Sorte kugler = sygdomsfremkaldende</a:t>
            </a:r>
          </a:p>
          <a:p>
            <a:pPr>
              <a:lnSpc>
                <a:spcPct val="95000"/>
              </a:lnSpc>
            </a:pPr>
            <a:endParaRPr lang="da-DK" sz="1600" dirty="0"/>
          </a:p>
          <a:p>
            <a:pPr>
              <a:lnSpc>
                <a:spcPct val="95000"/>
              </a:lnSpc>
            </a:pPr>
            <a:r>
              <a:rPr lang="da-DK" sz="1600" dirty="0">
                <a:latin typeface="+mn-lt"/>
              </a:rPr>
              <a:t>Hvide = ikke sygdomsfremkaldende</a:t>
            </a:r>
          </a:p>
          <a:p>
            <a:pPr>
              <a:lnSpc>
                <a:spcPct val="95000"/>
              </a:lnSpc>
            </a:pPr>
            <a:r>
              <a:rPr lang="da-DK" sz="1600" dirty="0">
                <a:latin typeface="+mn-lt"/>
              </a:rPr>
              <a:t> </a:t>
            </a:r>
          </a:p>
          <a:p>
            <a:pPr>
              <a:lnSpc>
                <a:spcPct val="95000"/>
              </a:lnSpc>
            </a:pPr>
            <a:r>
              <a:rPr lang="da-DK" sz="1600" dirty="0">
                <a:latin typeface="+mn-lt"/>
              </a:rPr>
              <a:t>Gener betinger antallet af sorte kugler. Adfærd (livsstil) betinger antallet hvide – ingen garantier blot sandsynligheder. Træk en eller flere kugler hver dag</a:t>
            </a:r>
          </a:p>
        </p:txBody>
      </p:sp>
      <p:pic>
        <p:nvPicPr>
          <p:cNvPr id="33" name="Picture 32">
            <a:extLst>
              <a:ext uri="{FF2B5EF4-FFF2-40B4-BE49-F238E27FC236}">
                <a16:creationId xmlns:a16="http://schemas.microsoft.com/office/drawing/2014/main" id="{BCBDED62-B0F2-3619-54C6-A8A285A50A1A}"/>
              </a:ext>
            </a:extLst>
          </p:cNvPr>
          <p:cNvPicPr>
            <a:picLocks noChangeAspect="1"/>
          </p:cNvPicPr>
          <p:nvPr/>
        </p:nvPicPr>
        <p:blipFill>
          <a:blip r:embed="rId3"/>
          <a:stretch>
            <a:fillRect/>
          </a:stretch>
        </p:blipFill>
        <p:spPr>
          <a:xfrm>
            <a:off x="1197844" y="1138265"/>
            <a:ext cx="7885236" cy="5111498"/>
          </a:xfrm>
          <a:prstGeom prst="rect">
            <a:avLst/>
          </a:prstGeom>
        </p:spPr>
      </p:pic>
    </p:spTree>
    <p:extLst>
      <p:ext uri="{BB962C8B-B14F-4D97-AF65-F5344CB8AC3E}">
        <p14:creationId xmlns:p14="http://schemas.microsoft.com/office/powerpoint/2010/main" val="14526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7AC03-61F3-7026-D0FF-6322876A3ADB}"/>
              </a:ext>
            </a:extLst>
          </p:cNvPr>
          <p:cNvSpPr>
            <a:spLocks noGrp="1"/>
          </p:cNvSpPr>
          <p:nvPr>
            <p:ph type="title"/>
          </p:nvPr>
        </p:nvSpPr>
        <p:spPr/>
        <p:txBody>
          <a:bodyPr/>
          <a:lstStyle/>
          <a:p>
            <a:r>
              <a:rPr lang="da-DK" dirty="0"/>
              <a:t>information</a:t>
            </a:r>
          </a:p>
        </p:txBody>
      </p:sp>
      <p:pic>
        <p:nvPicPr>
          <p:cNvPr id="6" name="Content Placeholder 5">
            <a:extLst>
              <a:ext uri="{FF2B5EF4-FFF2-40B4-BE49-F238E27FC236}">
                <a16:creationId xmlns:a16="http://schemas.microsoft.com/office/drawing/2014/main" id="{C07D9C67-8612-2FD7-C424-542FFA887989}"/>
              </a:ext>
            </a:extLst>
          </p:cNvPr>
          <p:cNvPicPr>
            <a:picLocks noGrp="1" noChangeAspect="1"/>
          </p:cNvPicPr>
          <p:nvPr>
            <p:ph idx="1"/>
          </p:nvPr>
        </p:nvPicPr>
        <p:blipFill>
          <a:blip r:embed="rId2"/>
          <a:stretch>
            <a:fillRect/>
          </a:stretch>
        </p:blipFill>
        <p:spPr bwMode="auto">
          <a:xfrm>
            <a:off x="5004619" y="2667432"/>
            <a:ext cx="7187381" cy="4190567"/>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65BA410A-98C4-A94A-AE06-A480B7982C47}"/>
              </a:ext>
            </a:extLst>
          </p:cNvPr>
          <p:cNvSpPr>
            <a:spLocks noGrp="1"/>
          </p:cNvSpPr>
          <p:nvPr>
            <p:ph type="dt" sz="half" idx="10"/>
          </p:nvPr>
        </p:nvSpPr>
        <p:spPr/>
        <p:txBody>
          <a:bodyPr/>
          <a:lstStyle/>
          <a:p>
            <a:fld id="{9D65C3E0-160A-4B20-B6AA-F20B99170819}" type="datetime1">
              <a:rPr lang="en-GB" smtClean="0"/>
              <a:t>28/08/2025</a:t>
            </a:fld>
            <a:r>
              <a:rPr lang="en-GB"/>
              <a:t>08/08/2022</a:t>
            </a:r>
            <a:endParaRPr lang="en-GB" dirty="0"/>
          </a:p>
        </p:txBody>
      </p:sp>
      <p:pic>
        <p:nvPicPr>
          <p:cNvPr id="7" name="Picture 6">
            <a:extLst>
              <a:ext uri="{FF2B5EF4-FFF2-40B4-BE49-F238E27FC236}">
                <a16:creationId xmlns:a16="http://schemas.microsoft.com/office/drawing/2014/main" id="{3F1EB978-EDF0-DEB9-C690-B66018F4E4D8}"/>
              </a:ext>
            </a:extLst>
          </p:cNvPr>
          <p:cNvPicPr>
            <a:picLocks noChangeAspect="1"/>
          </p:cNvPicPr>
          <p:nvPr/>
        </p:nvPicPr>
        <p:blipFill>
          <a:blip r:embed="rId3"/>
          <a:stretch>
            <a:fillRect/>
          </a:stretch>
        </p:blipFill>
        <p:spPr>
          <a:xfrm>
            <a:off x="-1" y="2802195"/>
            <a:ext cx="4951295" cy="4055806"/>
          </a:xfrm>
          <a:prstGeom prst="rect">
            <a:avLst/>
          </a:prstGeom>
        </p:spPr>
      </p:pic>
      <p:sp>
        <p:nvSpPr>
          <p:cNvPr id="8" name="TextBox 7">
            <a:extLst>
              <a:ext uri="{FF2B5EF4-FFF2-40B4-BE49-F238E27FC236}">
                <a16:creationId xmlns:a16="http://schemas.microsoft.com/office/drawing/2014/main" id="{815C842D-97AB-2FF7-02F9-18182E6E27A3}"/>
              </a:ext>
            </a:extLst>
          </p:cNvPr>
          <p:cNvSpPr txBox="1"/>
          <p:nvPr/>
        </p:nvSpPr>
        <p:spPr>
          <a:xfrm>
            <a:off x="973392" y="1531692"/>
            <a:ext cx="7492182" cy="877163"/>
          </a:xfrm>
          <a:prstGeom prst="rect">
            <a:avLst/>
          </a:prstGeom>
          <a:noFill/>
        </p:spPr>
        <p:txBody>
          <a:bodyPr wrap="square" lIns="0" tIns="0" rIns="0" bIns="0" rtlCol="0">
            <a:spAutoFit/>
          </a:bodyPr>
          <a:lstStyle/>
          <a:p>
            <a:pPr>
              <a:lnSpc>
                <a:spcPct val="95000"/>
              </a:lnSpc>
            </a:pPr>
            <a:r>
              <a:rPr lang="da-DK" sz="2000" dirty="0">
                <a:latin typeface="+mn-lt"/>
              </a:rPr>
              <a:t>Høj grad af </a:t>
            </a:r>
            <a:r>
              <a:rPr lang="da-DK" sz="2000" dirty="0">
                <a:solidFill>
                  <a:srgbClr val="FF0000"/>
                </a:solidFill>
                <a:latin typeface="+mn-lt"/>
              </a:rPr>
              <a:t>transparens og dataadgang</a:t>
            </a:r>
          </a:p>
          <a:p>
            <a:pPr>
              <a:lnSpc>
                <a:spcPct val="95000"/>
              </a:lnSpc>
            </a:pPr>
            <a:endParaRPr lang="da-DK" sz="2000" dirty="0"/>
          </a:p>
          <a:p>
            <a:pPr>
              <a:lnSpc>
                <a:spcPct val="95000"/>
              </a:lnSpc>
            </a:pPr>
            <a:r>
              <a:rPr lang="da-DK" sz="2000" dirty="0">
                <a:latin typeface="+mn-lt"/>
              </a:rPr>
              <a:t>Offentlig og </a:t>
            </a:r>
            <a:r>
              <a:rPr lang="da-DK" sz="2000" dirty="0">
                <a:solidFill>
                  <a:srgbClr val="FF0000"/>
                </a:solidFill>
                <a:latin typeface="+mn-lt"/>
              </a:rPr>
              <a:t>medie bevågenhed </a:t>
            </a:r>
            <a:r>
              <a:rPr lang="da-DK" sz="2000" dirty="0">
                <a:latin typeface="+mn-lt"/>
              </a:rPr>
              <a:t>– lokalt, regionalt og nationalt</a:t>
            </a:r>
          </a:p>
        </p:txBody>
      </p:sp>
      <p:pic>
        <p:nvPicPr>
          <p:cNvPr id="10" name="Picture 9">
            <a:extLst>
              <a:ext uri="{FF2B5EF4-FFF2-40B4-BE49-F238E27FC236}">
                <a16:creationId xmlns:a16="http://schemas.microsoft.com/office/drawing/2014/main" id="{7AA6D5EB-F5A5-955F-C010-AA48E4DE9EA3}"/>
              </a:ext>
            </a:extLst>
          </p:cNvPr>
          <p:cNvPicPr>
            <a:picLocks noChangeAspect="1"/>
          </p:cNvPicPr>
          <p:nvPr/>
        </p:nvPicPr>
        <p:blipFill>
          <a:blip r:embed="rId4"/>
          <a:stretch>
            <a:fillRect/>
          </a:stretch>
        </p:blipFill>
        <p:spPr>
          <a:xfrm>
            <a:off x="8839200" y="92255"/>
            <a:ext cx="3352800" cy="3025698"/>
          </a:xfrm>
          <a:prstGeom prst="rect">
            <a:avLst/>
          </a:prstGeom>
        </p:spPr>
      </p:pic>
    </p:spTree>
    <p:extLst>
      <p:ext uri="{BB962C8B-B14F-4D97-AF65-F5344CB8AC3E}">
        <p14:creationId xmlns:p14="http://schemas.microsoft.com/office/powerpoint/2010/main" val="2085319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5B58-C8A1-BC56-BB19-1C84BB4C4E02}"/>
              </a:ext>
            </a:extLst>
          </p:cNvPr>
          <p:cNvSpPr>
            <a:spLocks noGrp="1"/>
          </p:cNvSpPr>
          <p:nvPr>
            <p:ph type="title"/>
          </p:nvPr>
        </p:nvSpPr>
        <p:spPr/>
        <p:txBody>
          <a:bodyPr/>
          <a:lstStyle/>
          <a:p>
            <a:r>
              <a:rPr lang="da-DK" noProof="0" dirty="0"/>
              <a:t>Individuel vs. samfundsmæssig risiko</a:t>
            </a:r>
          </a:p>
        </p:txBody>
      </p:sp>
      <p:sp>
        <p:nvSpPr>
          <p:cNvPr id="3" name="Content Placeholder 2">
            <a:extLst>
              <a:ext uri="{FF2B5EF4-FFF2-40B4-BE49-F238E27FC236}">
                <a16:creationId xmlns:a16="http://schemas.microsoft.com/office/drawing/2014/main" id="{9B6F9DB8-138C-481B-18CC-CD9D951B67C2}"/>
              </a:ext>
            </a:extLst>
          </p:cNvPr>
          <p:cNvSpPr>
            <a:spLocks noGrp="1"/>
          </p:cNvSpPr>
          <p:nvPr>
            <p:ph idx="1"/>
          </p:nvPr>
        </p:nvSpPr>
        <p:spPr/>
        <p:txBody>
          <a:bodyPr/>
          <a:lstStyle/>
          <a:p>
            <a:pPr marL="342900" indent="-342900">
              <a:buFont typeface="Wingdings" panose="05000000000000000000" pitchFamily="2" charset="2"/>
              <a:buChar char="v"/>
            </a:pPr>
            <a:r>
              <a:rPr lang="da-DK" noProof="0" dirty="0"/>
              <a:t>Risikovurderinger er på </a:t>
            </a:r>
            <a:r>
              <a:rPr lang="da-DK" noProof="0" dirty="0">
                <a:solidFill>
                  <a:srgbClr val="FF0000"/>
                </a:solidFill>
              </a:rPr>
              <a:t>samfundsniveau</a:t>
            </a:r>
            <a:r>
              <a:rPr lang="da-DK" noProof="0" dirty="0"/>
              <a:t> – hvilken risiko er acceptable eller ikke acceptable (moralsk og økonomisk) for vores samfund?</a:t>
            </a:r>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r>
              <a:rPr lang="da-DK" dirty="0">
                <a:solidFill>
                  <a:srgbClr val="FF0000"/>
                </a:solidFill>
              </a:rPr>
              <a:t>Individer</a:t>
            </a:r>
            <a:r>
              <a:rPr lang="da-DK" dirty="0"/>
              <a:t> kan vælge at vurdere at de selv kan håndtere risikoen (tage </a:t>
            </a:r>
            <a:r>
              <a:rPr lang="da-DK" dirty="0">
                <a:solidFill>
                  <a:srgbClr val="FF0000"/>
                </a:solidFill>
              </a:rPr>
              <a:t>ansvar for eget liv</a:t>
            </a:r>
            <a:r>
              <a:rPr lang="da-DK" dirty="0"/>
              <a:t>) og derfor vælger ikke at følge retningslinjer - p</a:t>
            </a:r>
            <a:r>
              <a:rPr lang="da-DK" noProof="0" dirty="0"/>
              <a:t>å individ niveau </a:t>
            </a:r>
            <a:r>
              <a:rPr lang="da-DK" dirty="0"/>
              <a:t>i</a:t>
            </a:r>
            <a:r>
              <a:rPr lang="da-DK" noProof="0" dirty="0"/>
              <a:t> Grindsted er der stadig folk som ikke følger retningslinjer fx omkring vand –  </a:t>
            </a:r>
            <a:r>
              <a:rPr lang="da-DK" i="1" noProof="0" dirty="0"/>
              <a:t>jeg har badet  i åen hele livet og har ikke taget skade</a:t>
            </a:r>
            <a:r>
              <a:rPr lang="da-DK" noProof="0" dirty="0"/>
              <a:t>...</a:t>
            </a:r>
          </a:p>
          <a:p>
            <a:pPr>
              <a:buNone/>
            </a:pPr>
            <a:endParaRPr lang="da-DK" dirty="0"/>
          </a:p>
          <a:p>
            <a:pPr marL="342900" indent="-342900">
              <a:buFont typeface="Wingdings" panose="05000000000000000000" pitchFamily="2" charset="2"/>
              <a:buChar char="v"/>
            </a:pPr>
            <a:r>
              <a:rPr lang="da-DK" dirty="0">
                <a:solidFill>
                  <a:srgbClr val="FF0000"/>
                </a:solidFill>
              </a:rPr>
              <a:t>Borgerinddragelse og information</a:t>
            </a:r>
            <a:r>
              <a:rPr lang="da-DK" dirty="0"/>
              <a:t> – og dialog med borger, interessenter og medier fortløbende </a:t>
            </a:r>
          </a:p>
          <a:p>
            <a:pPr marL="342900" indent="-342900">
              <a:buFont typeface="Wingdings" panose="05000000000000000000" pitchFamily="2" charset="2"/>
              <a:buChar char="v"/>
            </a:pPr>
            <a:endParaRPr lang="da-DK" noProof="0" dirty="0"/>
          </a:p>
        </p:txBody>
      </p:sp>
      <p:sp>
        <p:nvSpPr>
          <p:cNvPr id="4" name="Date Placeholder 3">
            <a:extLst>
              <a:ext uri="{FF2B5EF4-FFF2-40B4-BE49-F238E27FC236}">
                <a16:creationId xmlns:a16="http://schemas.microsoft.com/office/drawing/2014/main" id="{ABBD881C-7259-D927-30F4-468D1152C091}"/>
              </a:ext>
            </a:extLst>
          </p:cNvPr>
          <p:cNvSpPr>
            <a:spLocks noGrp="1"/>
          </p:cNvSpPr>
          <p:nvPr>
            <p:ph type="dt" sz="half" idx="10"/>
          </p:nvPr>
        </p:nvSpPr>
        <p:spPr/>
        <p:txBody>
          <a:bodyPr/>
          <a:lstStyle/>
          <a:p>
            <a:fld id="{CE806CD0-54EA-4CAA-A302-1A9A7F9D56B3}" type="datetime1">
              <a:rPr lang="da-DK" noProof="0" smtClean="0"/>
              <a:t>28-08-2025</a:t>
            </a:fld>
            <a:r>
              <a:rPr lang="da-DK" noProof="0" dirty="0"/>
              <a:t>08/08/2022</a:t>
            </a:r>
          </a:p>
        </p:txBody>
      </p:sp>
      <p:pic>
        <p:nvPicPr>
          <p:cNvPr id="5" name="Picture 4">
            <a:extLst>
              <a:ext uri="{FF2B5EF4-FFF2-40B4-BE49-F238E27FC236}">
                <a16:creationId xmlns:a16="http://schemas.microsoft.com/office/drawing/2014/main" id="{0C1B47DA-0D37-ED43-ECC7-055A663BB7DD}"/>
              </a:ext>
            </a:extLst>
          </p:cNvPr>
          <p:cNvPicPr>
            <a:picLocks noChangeAspect="1"/>
          </p:cNvPicPr>
          <p:nvPr/>
        </p:nvPicPr>
        <p:blipFill>
          <a:blip r:embed="rId2"/>
          <a:stretch>
            <a:fillRect/>
          </a:stretch>
        </p:blipFill>
        <p:spPr>
          <a:xfrm>
            <a:off x="10204058" y="4545360"/>
            <a:ext cx="1987942" cy="2312640"/>
          </a:xfrm>
          <a:prstGeom prst="rect">
            <a:avLst/>
          </a:prstGeom>
        </p:spPr>
      </p:pic>
    </p:spTree>
    <p:extLst>
      <p:ext uri="{BB962C8B-B14F-4D97-AF65-F5344CB8AC3E}">
        <p14:creationId xmlns:p14="http://schemas.microsoft.com/office/powerpoint/2010/main" val="181574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2C0B-D202-4327-584B-86F6C1154B83}"/>
              </a:ext>
            </a:extLst>
          </p:cNvPr>
          <p:cNvSpPr>
            <a:spLocks noGrp="1"/>
          </p:cNvSpPr>
          <p:nvPr>
            <p:ph type="title"/>
          </p:nvPr>
        </p:nvSpPr>
        <p:spPr/>
        <p:txBody>
          <a:bodyPr/>
          <a:lstStyle/>
          <a:p>
            <a:r>
              <a:rPr lang="da-DK" dirty="0"/>
              <a:t>Perception is reality</a:t>
            </a:r>
          </a:p>
        </p:txBody>
      </p:sp>
      <p:sp>
        <p:nvSpPr>
          <p:cNvPr id="3" name="Content Placeholder 2">
            <a:extLst>
              <a:ext uri="{FF2B5EF4-FFF2-40B4-BE49-F238E27FC236}">
                <a16:creationId xmlns:a16="http://schemas.microsoft.com/office/drawing/2014/main" id="{66D0D173-7DBA-A5E4-D53C-FDC33067AE14}"/>
              </a:ext>
            </a:extLst>
          </p:cNvPr>
          <p:cNvSpPr>
            <a:spLocks noGrp="1"/>
          </p:cNvSpPr>
          <p:nvPr>
            <p:ph idx="1"/>
          </p:nvPr>
        </p:nvSpPr>
        <p:spPr/>
        <p:txBody>
          <a:bodyPr/>
          <a:lstStyle/>
          <a:p>
            <a:pPr marL="342900" indent="-342900">
              <a:buFont typeface="Wingdings" panose="05000000000000000000" pitchFamily="2" charset="2"/>
              <a:buChar char="v"/>
            </a:pPr>
            <a:r>
              <a:rPr lang="da-DK" dirty="0">
                <a:solidFill>
                  <a:srgbClr val="FF0000"/>
                </a:solidFill>
              </a:rPr>
              <a:t>Populistisk vs. Teknokratisk</a:t>
            </a:r>
            <a:r>
              <a:rPr lang="da-DK" dirty="0"/>
              <a:t> risikotilgang? – Cass </a:t>
            </a:r>
            <a:r>
              <a:rPr lang="da-DK" dirty="0" err="1"/>
              <a:t>Sunstein</a:t>
            </a:r>
            <a:r>
              <a:rPr lang="da-DK" dirty="0"/>
              <a:t> </a:t>
            </a:r>
            <a:r>
              <a:rPr lang="da-DK" i="1" dirty="0"/>
              <a:t>Risk and Reason</a:t>
            </a:r>
            <a:r>
              <a:rPr lang="da-DK" dirty="0"/>
              <a:t> (2002) og Jesper </a:t>
            </a:r>
            <a:r>
              <a:rPr lang="da-DK" dirty="0" err="1"/>
              <a:t>Tynell’s</a:t>
            </a:r>
            <a:r>
              <a:rPr lang="da-DK" dirty="0"/>
              <a:t> </a:t>
            </a:r>
            <a:r>
              <a:rPr lang="da-DK" i="1" dirty="0"/>
              <a:t>Mørkelygten. </a:t>
            </a:r>
            <a:r>
              <a:rPr lang="da-DK" dirty="0"/>
              <a:t>Forskellige versioner af virkeligheden og fakta (</a:t>
            </a:r>
            <a:r>
              <a:rPr lang="da-DK" i="1" dirty="0">
                <a:solidFill>
                  <a:srgbClr val="FF0000"/>
                </a:solidFill>
              </a:rPr>
              <a:t>common sense</a:t>
            </a:r>
            <a:r>
              <a:rPr lang="da-DK" dirty="0"/>
              <a:t>) vs. Faglighed - tvivl om der overhovedet findes en virkelighed?</a:t>
            </a:r>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r>
              <a:rPr lang="da-DK" dirty="0">
                <a:solidFill>
                  <a:srgbClr val="FF0000"/>
                </a:solidFill>
              </a:rPr>
              <a:t>Mediernes </a:t>
            </a:r>
            <a:r>
              <a:rPr lang="da-DK" dirty="0"/>
              <a:t>rolle herunder sociale medier – sensationer i en opmærksomhedsøkonomi (</a:t>
            </a:r>
            <a:r>
              <a:rPr lang="da-DK" dirty="0" err="1"/>
              <a:t>clicks</a:t>
            </a:r>
            <a:r>
              <a:rPr lang="da-DK" dirty="0"/>
              <a:t>, salg, og indtægter…) </a:t>
            </a:r>
            <a:r>
              <a:rPr lang="da-DK" dirty="0">
                <a:sym typeface="Wingdings" panose="05000000000000000000" pitchFamily="2" charset="2"/>
              </a:rPr>
              <a:t> </a:t>
            </a:r>
            <a:r>
              <a:rPr lang="da-DK" dirty="0" err="1">
                <a:sym typeface="Wingdings" panose="05000000000000000000" pitchFamily="2" charset="2"/>
              </a:rPr>
              <a:t>Dunning</a:t>
            </a:r>
            <a:r>
              <a:rPr lang="da-DK" dirty="0">
                <a:sym typeface="Wingdings" panose="05000000000000000000" pitchFamily="2" charset="2"/>
              </a:rPr>
              <a:t>-Kruger effekt:</a:t>
            </a:r>
            <a:endParaRPr lang="da-DK" dirty="0"/>
          </a:p>
          <a:p>
            <a:pPr marL="342900" indent="-342900">
              <a:buFont typeface="Wingdings" panose="05000000000000000000" pitchFamily="2" charset="2"/>
              <a:buChar char="v"/>
            </a:pPr>
            <a:endParaRPr lang="da-DK" dirty="0"/>
          </a:p>
          <a:p>
            <a:endParaRPr lang="da-DK" dirty="0"/>
          </a:p>
          <a:p>
            <a:endParaRPr lang="da-DK" dirty="0"/>
          </a:p>
        </p:txBody>
      </p:sp>
      <p:sp>
        <p:nvSpPr>
          <p:cNvPr id="4" name="Date Placeholder 3">
            <a:extLst>
              <a:ext uri="{FF2B5EF4-FFF2-40B4-BE49-F238E27FC236}">
                <a16:creationId xmlns:a16="http://schemas.microsoft.com/office/drawing/2014/main" id="{D6451D25-207C-E55E-D6A9-A4CF0E11BCF3}"/>
              </a:ext>
            </a:extLst>
          </p:cNvPr>
          <p:cNvSpPr>
            <a:spLocks noGrp="1"/>
          </p:cNvSpPr>
          <p:nvPr>
            <p:ph type="dt" sz="half" idx="10"/>
          </p:nvPr>
        </p:nvSpPr>
        <p:spPr/>
        <p:txBody>
          <a:bodyPr/>
          <a:lstStyle/>
          <a:p>
            <a:fld id="{8E19D0FC-78B2-49CF-AACE-EA6666D57D58}" type="datetime1">
              <a:rPr lang="en-GB" smtClean="0"/>
              <a:t>28/08/2025</a:t>
            </a:fld>
            <a:r>
              <a:rPr lang="en-GB"/>
              <a:t>08/08/2022</a:t>
            </a:r>
            <a:endParaRPr lang="en-GB" dirty="0"/>
          </a:p>
        </p:txBody>
      </p:sp>
      <p:cxnSp>
        <p:nvCxnSpPr>
          <p:cNvPr id="8" name="Straight Arrow Connector 7">
            <a:extLst>
              <a:ext uri="{FF2B5EF4-FFF2-40B4-BE49-F238E27FC236}">
                <a16:creationId xmlns:a16="http://schemas.microsoft.com/office/drawing/2014/main" id="{4FDF3F06-243C-BBBA-F0B8-47C3B5E7D9E8}"/>
              </a:ext>
            </a:extLst>
          </p:cNvPr>
          <p:cNvCxnSpPr>
            <a:cxnSpLocks/>
          </p:cNvCxnSpPr>
          <p:nvPr/>
        </p:nvCxnSpPr>
        <p:spPr bwMode="auto">
          <a:xfrm flipV="1">
            <a:off x="2434354" y="4021742"/>
            <a:ext cx="0" cy="1948831"/>
          </a:xfrm>
          <a:prstGeom prst="straightConnector1">
            <a:avLst/>
          </a:prstGeom>
          <a:solidFill>
            <a:schemeClr val="accent2"/>
          </a:solidFill>
          <a:ln w="1778" cap="flat" cmpd="sng" algn="ctr">
            <a:solidFill>
              <a:schemeClr val="accent2"/>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3043E9BA-E713-FE2F-4D03-F3D32F94AF82}"/>
              </a:ext>
            </a:extLst>
          </p:cNvPr>
          <p:cNvCxnSpPr>
            <a:cxnSpLocks/>
          </p:cNvCxnSpPr>
          <p:nvPr/>
        </p:nvCxnSpPr>
        <p:spPr bwMode="auto">
          <a:xfrm>
            <a:off x="2434354" y="5970573"/>
            <a:ext cx="2210474" cy="0"/>
          </a:xfrm>
          <a:prstGeom prst="straightConnector1">
            <a:avLst/>
          </a:prstGeom>
          <a:solidFill>
            <a:schemeClr val="accent2"/>
          </a:solidFill>
          <a:ln w="1778" cap="flat" cmpd="sng" algn="ctr">
            <a:solidFill>
              <a:schemeClr val="accent2"/>
            </a:solidFill>
            <a:prstDash val="solid"/>
            <a:round/>
            <a:headEnd type="none" w="med" len="med"/>
            <a:tailEnd type="triangle"/>
          </a:ln>
          <a:effectLst/>
        </p:spPr>
      </p:cxnSp>
      <p:cxnSp>
        <p:nvCxnSpPr>
          <p:cNvPr id="13" name="Straight Connector 12">
            <a:extLst>
              <a:ext uri="{FF2B5EF4-FFF2-40B4-BE49-F238E27FC236}">
                <a16:creationId xmlns:a16="http://schemas.microsoft.com/office/drawing/2014/main" id="{D28FEF83-44C1-D137-E78B-BC6670F186EA}"/>
              </a:ext>
            </a:extLst>
          </p:cNvPr>
          <p:cNvCxnSpPr/>
          <p:nvPr/>
        </p:nvCxnSpPr>
        <p:spPr bwMode="auto">
          <a:xfrm flipV="1">
            <a:off x="2434354" y="4159306"/>
            <a:ext cx="114637" cy="1811267"/>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8" name="Freeform: Shape 17">
            <a:extLst>
              <a:ext uri="{FF2B5EF4-FFF2-40B4-BE49-F238E27FC236}">
                <a16:creationId xmlns:a16="http://schemas.microsoft.com/office/drawing/2014/main" id="{80B2A18D-4E86-C771-3394-39DBF094B722}"/>
              </a:ext>
            </a:extLst>
          </p:cNvPr>
          <p:cNvSpPr/>
          <p:nvPr/>
        </p:nvSpPr>
        <p:spPr bwMode="auto">
          <a:xfrm>
            <a:off x="2548991" y="4159306"/>
            <a:ext cx="1755972" cy="1291675"/>
          </a:xfrm>
          <a:custGeom>
            <a:avLst/>
            <a:gdLst>
              <a:gd name="connsiteX0" fmla="*/ 0 w 1755972"/>
              <a:gd name="connsiteY0" fmla="*/ 0 h 1291675"/>
              <a:gd name="connsiteX1" fmla="*/ 728283 w 1755972"/>
              <a:gd name="connsiteY1" fmla="*/ 1286634 h 1291675"/>
              <a:gd name="connsiteX2" fmla="*/ 1755972 w 1755972"/>
              <a:gd name="connsiteY2" fmla="*/ 477430 h 1291675"/>
              <a:gd name="connsiteX3" fmla="*/ 1755972 w 1755972"/>
              <a:gd name="connsiteY3" fmla="*/ 477430 h 1291675"/>
            </a:gdLst>
            <a:ahLst/>
            <a:cxnLst>
              <a:cxn ang="0">
                <a:pos x="connsiteX0" y="connsiteY0"/>
              </a:cxn>
              <a:cxn ang="0">
                <a:pos x="connsiteX1" y="connsiteY1"/>
              </a:cxn>
              <a:cxn ang="0">
                <a:pos x="connsiteX2" y="connsiteY2"/>
              </a:cxn>
              <a:cxn ang="0">
                <a:pos x="connsiteX3" y="connsiteY3"/>
              </a:cxn>
            </a:cxnLst>
            <a:rect l="l" t="t" r="r" b="b"/>
            <a:pathLst>
              <a:path w="1755972" h="1291675">
                <a:moveTo>
                  <a:pt x="0" y="0"/>
                </a:moveTo>
                <a:cubicBezTo>
                  <a:pt x="217810" y="603531"/>
                  <a:pt x="435621" y="1207062"/>
                  <a:pt x="728283" y="1286634"/>
                </a:cubicBezTo>
                <a:cubicBezTo>
                  <a:pt x="1020945" y="1366206"/>
                  <a:pt x="1755972" y="477430"/>
                  <a:pt x="1755972" y="477430"/>
                </a:cubicBezTo>
                <a:lnTo>
                  <a:pt x="1755972" y="477430"/>
                </a:lnTo>
              </a:path>
            </a:pathLst>
          </a:custGeom>
          <a:no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19" name="TextBox 18">
            <a:extLst>
              <a:ext uri="{FF2B5EF4-FFF2-40B4-BE49-F238E27FC236}">
                <a16:creationId xmlns:a16="http://schemas.microsoft.com/office/drawing/2014/main" id="{909987DF-46E8-4CBD-8BC1-39327BEE9CBC}"/>
              </a:ext>
            </a:extLst>
          </p:cNvPr>
          <p:cNvSpPr txBox="1"/>
          <p:nvPr/>
        </p:nvSpPr>
        <p:spPr>
          <a:xfrm>
            <a:off x="2653512" y="6052769"/>
            <a:ext cx="2031776" cy="233910"/>
          </a:xfrm>
          <a:prstGeom prst="rect">
            <a:avLst/>
          </a:prstGeom>
          <a:noFill/>
        </p:spPr>
        <p:txBody>
          <a:bodyPr wrap="square" lIns="0" tIns="0" rIns="0" bIns="0" rtlCol="0">
            <a:spAutoFit/>
          </a:bodyPr>
          <a:lstStyle/>
          <a:p>
            <a:pPr>
              <a:lnSpc>
                <a:spcPct val="95000"/>
              </a:lnSpc>
            </a:pPr>
            <a:r>
              <a:rPr lang="da-DK" sz="1600" dirty="0">
                <a:latin typeface="+mn-lt"/>
              </a:rPr>
              <a:t>Kompetence/viden</a:t>
            </a:r>
          </a:p>
        </p:txBody>
      </p:sp>
      <p:sp>
        <p:nvSpPr>
          <p:cNvPr id="20" name="TextBox 19">
            <a:extLst>
              <a:ext uri="{FF2B5EF4-FFF2-40B4-BE49-F238E27FC236}">
                <a16:creationId xmlns:a16="http://schemas.microsoft.com/office/drawing/2014/main" id="{CC1AE5C2-F18C-56CC-F054-7893598768EF}"/>
              </a:ext>
            </a:extLst>
          </p:cNvPr>
          <p:cNvSpPr txBox="1"/>
          <p:nvPr/>
        </p:nvSpPr>
        <p:spPr>
          <a:xfrm rot="16200000">
            <a:off x="1204366" y="4815142"/>
            <a:ext cx="1948828" cy="233910"/>
          </a:xfrm>
          <a:prstGeom prst="rect">
            <a:avLst/>
          </a:prstGeom>
          <a:noFill/>
        </p:spPr>
        <p:txBody>
          <a:bodyPr wrap="square" lIns="0" tIns="0" rIns="0" bIns="0" rtlCol="0">
            <a:spAutoFit/>
          </a:bodyPr>
          <a:lstStyle/>
          <a:p>
            <a:pPr>
              <a:lnSpc>
                <a:spcPct val="95000"/>
              </a:lnSpc>
            </a:pPr>
            <a:r>
              <a:rPr lang="da-DK" sz="1600" dirty="0">
                <a:latin typeface="+mn-lt"/>
              </a:rPr>
              <a:t>Tro på egne evner</a:t>
            </a:r>
          </a:p>
        </p:txBody>
      </p:sp>
      <p:sp>
        <p:nvSpPr>
          <p:cNvPr id="22" name="TextBox 21">
            <a:extLst>
              <a:ext uri="{FF2B5EF4-FFF2-40B4-BE49-F238E27FC236}">
                <a16:creationId xmlns:a16="http://schemas.microsoft.com/office/drawing/2014/main" id="{4EAA19E7-93D5-8A13-AB9E-C457DA0D0B63}"/>
              </a:ext>
            </a:extLst>
          </p:cNvPr>
          <p:cNvSpPr txBox="1"/>
          <p:nvPr/>
        </p:nvSpPr>
        <p:spPr>
          <a:xfrm>
            <a:off x="2701052" y="4229486"/>
            <a:ext cx="2146414" cy="233910"/>
          </a:xfrm>
          <a:prstGeom prst="rect">
            <a:avLst/>
          </a:prstGeom>
          <a:noFill/>
        </p:spPr>
        <p:txBody>
          <a:bodyPr wrap="square" lIns="0" tIns="0" rIns="0" bIns="0" rtlCol="0">
            <a:spAutoFit/>
          </a:bodyPr>
          <a:lstStyle/>
          <a:p>
            <a:pPr>
              <a:lnSpc>
                <a:spcPct val="95000"/>
              </a:lnSpc>
            </a:pPr>
            <a:r>
              <a:rPr lang="da-DK" sz="1600" dirty="0" err="1"/>
              <a:t>Dunning</a:t>
            </a:r>
            <a:r>
              <a:rPr lang="da-DK" sz="1600" dirty="0"/>
              <a:t>-Kruger effekt</a:t>
            </a:r>
            <a:endParaRPr lang="da-DK" sz="1600" dirty="0">
              <a:latin typeface="+mn-lt"/>
            </a:endParaRPr>
          </a:p>
        </p:txBody>
      </p:sp>
      <p:pic>
        <p:nvPicPr>
          <p:cNvPr id="23" name="Picture 22">
            <a:extLst>
              <a:ext uri="{FF2B5EF4-FFF2-40B4-BE49-F238E27FC236}">
                <a16:creationId xmlns:a16="http://schemas.microsoft.com/office/drawing/2014/main" id="{E134A6DE-BF4C-766B-EDA2-F1CB34A9B81C}"/>
              </a:ext>
            </a:extLst>
          </p:cNvPr>
          <p:cNvPicPr>
            <a:picLocks noChangeAspect="1"/>
          </p:cNvPicPr>
          <p:nvPr/>
        </p:nvPicPr>
        <p:blipFill>
          <a:blip r:embed="rId2"/>
          <a:stretch>
            <a:fillRect/>
          </a:stretch>
        </p:blipFill>
        <p:spPr>
          <a:xfrm>
            <a:off x="5213671" y="4544907"/>
            <a:ext cx="1322914" cy="1507857"/>
          </a:xfrm>
          <a:prstGeom prst="rect">
            <a:avLst/>
          </a:prstGeom>
        </p:spPr>
      </p:pic>
      <p:sp>
        <p:nvSpPr>
          <p:cNvPr id="24" name="TextBox 23">
            <a:extLst>
              <a:ext uri="{FF2B5EF4-FFF2-40B4-BE49-F238E27FC236}">
                <a16:creationId xmlns:a16="http://schemas.microsoft.com/office/drawing/2014/main" id="{437035A4-A72F-45BB-2901-8E3F47CFD02E}"/>
              </a:ext>
            </a:extLst>
          </p:cNvPr>
          <p:cNvSpPr txBox="1"/>
          <p:nvPr/>
        </p:nvSpPr>
        <p:spPr>
          <a:xfrm>
            <a:off x="6637957" y="4932097"/>
            <a:ext cx="3119689" cy="467820"/>
          </a:xfrm>
          <a:prstGeom prst="rect">
            <a:avLst/>
          </a:prstGeom>
          <a:noFill/>
        </p:spPr>
        <p:txBody>
          <a:bodyPr wrap="square" lIns="0" tIns="0" rIns="0" bIns="0" rtlCol="0">
            <a:spAutoFit/>
          </a:bodyPr>
          <a:lstStyle/>
          <a:p>
            <a:pPr>
              <a:lnSpc>
                <a:spcPct val="95000"/>
              </a:lnSpc>
            </a:pPr>
            <a:r>
              <a:rPr lang="da-DK" sz="1600" dirty="0">
                <a:latin typeface="+mn-lt"/>
              </a:rPr>
              <a:t>CO2 = </a:t>
            </a:r>
            <a:r>
              <a:rPr lang="da-DK" sz="1600" dirty="0">
                <a:latin typeface="+mn-lt"/>
                <a:sym typeface="Wingdings" panose="05000000000000000000" pitchFamily="2" charset="2"/>
              </a:rPr>
              <a:t> </a:t>
            </a:r>
            <a:endParaRPr lang="da-DK" sz="1600" dirty="0">
              <a:latin typeface="+mn-lt"/>
            </a:endParaRPr>
          </a:p>
          <a:p>
            <a:pPr>
              <a:lnSpc>
                <a:spcPct val="95000"/>
              </a:lnSpc>
            </a:pPr>
            <a:r>
              <a:rPr lang="da-DK" sz="1600" dirty="0"/>
              <a:t>Vacciner = </a:t>
            </a:r>
            <a:r>
              <a:rPr lang="da-DK" sz="1600" dirty="0">
                <a:sym typeface="Wingdings" panose="05000000000000000000" pitchFamily="2" charset="2"/>
              </a:rPr>
              <a:t></a:t>
            </a:r>
            <a:endParaRPr lang="da-DK" sz="1600" dirty="0">
              <a:latin typeface="+mn-lt"/>
            </a:endParaRPr>
          </a:p>
        </p:txBody>
      </p:sp>
    </p:spTree>
    <p:extLst>
      <p:ext uri="{BB962C8B-B14F-4D97-AF65-F5344CB8AC3E}">
        <p14:creationId xmlns:p14="http://schemas.microsoft.com/office/powerpoint/2010/main" val="960695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5417-5478-D685-7E42-8E99FAEB1F55}"/>
              </a:ext>
            </a:extLst>
          </p:cNvPr>
          <p:cNvSpPr>
            <a:spLocks noGrp="1"/>
          </p:cNvSpPr>
          <p:nvPr>
            <p:ph type="title"/>
          </p:nvPr>
        </p:nvSpPr>
        <p:spPr/>
        <p:txBody>
          <a:bodyPr/>
          <a:lstStyle/>
          <a:p>
            <a:r>
              <a:rPr lang="da-DK" dirty="0"/>
              <a:t>Konklusioner</a:t>
            </a:r>
          </a:p>
        </p:txBody>
      </p:sp>
      <p:sp>
        <p:nvSpPr>
          <p:cNvPr id="3" name="Content Placeholder 2">
            <a:extLst>
              <a:ext uri="{FF2B5EF4-FFF2-40B4-BE49-F238E27FC236}">
                <a16:creationId xmlns:a16="http://schemas.microsoft.com/office/drawing/2014/main" id="{965FAB1B-C4B6-922F-5EDF-2899E95163BD}"/>
              </a:ext>
            </a:extLst>
          </p:cNvPr>
          <p:cNvSpPr>
            <a:spLocks noGrp="1"/>
          </p:cNvSpPr>
          <p:nvPr>
            <p:ph idx="1"/>
          </p:nvPr>
        </p:nvSpPr>
        <p:spPr>
          <a:xfrm>
            <a:off x="984006" y="1168317"/>
            <a:ext cx="10222987" cy="4521366"/>
          </a:xfrm>
        </p:spPr>
        <p:txBody>
          <a:bodyPr/>
          <a:lstStyle/>
          <a:p>
            <a:pPr marL="342900" indent="-342900">
              <a:buFont typeface="Wingdings" panose="05000000000000000000" pitchFamily="2" charset="2"/>
              <a:buChar char="v"/>
            </a:pPr>
            <a:r>
              <a:rPr lang="da-DK" dirty="0"/>
              <a:t>Som del af en ekspertgruppe der arbejder med et komplekst emne er det afgørende at have </a:t>
            </a:r>
            <a:r>
              <a:rPr lang="da-DK" dirty="0">
                <a:solidFill>
                  <a:srgbClr val="FF0000"/>
                </a:solidFill>
              </a:rPr>
              <a:t>tillid og aftaler </a:t>
            </a:r>
            <a:r>
              <a:rPr lang="da-DK" dirty="0"/>
              <a:t>omkring kommunikation samt en kontakt person for dette.</a:t>
            </a:r>
            <a:endParaRPr lang="da-DK" dirty="0">
              <a:solidFill>
                <a:srgbClr val="FF0000"/>
              </a:solidFill>
            </a:endParaRPr>
          </a:p>
          <a:p>
            <a:pPr marL="342900" indent="-342900">
              <a:buFont typeface="Wingdings" panose="05000000000000000000" pitchFamily="2" charset="2"/>
              <a:buChar char="v"/>
            </a:pPr>
            <a:endParaRPr lang="da-DK" dirty="0">
              <a:solidFill>
                <a:srgbClr val="FF0000"/>
              </a:solidFill>
            </a:endParaRPr>
          </a:p>
          <a:p>
            <a:pPr marL="342900" indent="-342900">
              <a:buFont typeface="Wingdings" panose="05000000000000000000" pitchFamily="2" charset="2"/>
              <a:buChar char="v"/>
            </a:pPr>
            <a:r>
              <a:rPr lang="da-DK" dirty="0">
                <a:solidFill>
                  <a:srgbClr val="FF0000"/>
                </a:solidFill>
              </a:rPr>
              <a:t>Generel accept </a:t>
            </a:r>
            <a:r>
              <a:rPr lang="da-DK" dirty="0"/>
              <a:t>af de nye resultater i Grindsted - </a:t>
            </a:r>
            <a:r>
              <a:rPr lang="da-DK" dirty="0">
                <a:solidFill>
                  <a:srgbClr val="FF0000"/>
                </a:solidFill>
              </a:rPr>
              <a:t>færre historier i medierne </a:t>
            </a:r>
            <a:r>
              <a:rPr lang="da-DK" dirty="0"/>
              <a:t>– men det er stadig en generationsforurening som skal håndteres.</a:t>
            </a:r>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r>
              <a:rPr lang="da-DK" dirty="0"/>
              <a:t>Generelt set </a:t>
            </a:r>
            <a:r>
              <a:rPr lang="da-DK" dirty="0">
                <a:solidFill>
                  <a:srgbClr val="FF0000"/>
                </a:solidFill>
              </a:rPr>
              <a:t>god risikokommunikation </a:t>
            </a:r>
            <a:r>
              <a:rPr lang="da-DK" dirty="0"/>
              <a:t>og </a:t>
            </a:r>
            <a:r>
              <a:rPr lang="da-DK" dirty="0">
                <a:solidFill>
                  <a:srgbClr val="FF0000"/>
                </a:solidFill>
              </a:rPr>
              <a:t>offentlighed</a:t>
            </a:r>
            <a:r>
              <a:rPr lang="da-DK" dirty="0"/>
              <a:t> samt </a:t>
            </a:r>
            <a:r>
              <a:rPr lang="da-DK" dirty="0">
                <a:solidFill>
                  <a:srgbClr val="FF0000"/>
                </a:solidFill>
              </a:rPr>
              <a:t>ekspertinddragelse</a:t>
            </a:r>
            <a:r>
              <a:rPr lang="da-DK" dirty="0"/>
              <a:t> i den nye undersøgelse – samt god </a:t>
            </a:r>
            <a:r>
              <a:rPr lang="da-DK" dirty="0">
                <a:solidFill>
                  <a:srgbClr val="FF0000"/>
                </a:solidFill>
              </a:rPr>
              <a:t>offentlig høring </a:t>
            </a:r>
            <a:r>
              <a:rPr lang="da-DK" dirty="0"/>
              <a:t>og debat.</a:t>
            </a:r>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r>
              <a:rPr lang="da-DK" dirty="0"/>
              <a:t>Mediernes rolle og forholdet mellem </a:t>
            </a:r>
            <a:r>
              <a:rPr lang="da-DK" dirty="0">
                <a:solidFill>
                  <a:srgbClr val="FF0000"/>
                </a:solidFill>
              </a:rPr>
              <a:t>populisme og teknokrati </a:t>
            </a:r>
            <a:r>
              <a:rPr lang="da-DK" dirty="0"/>
              <a:t>(faglighed) fortsætter (</a:t>
            </a:r>
            <a:r>
              <a:rPr lang="da-DK" dirty="0" err="1"/>
              <a:t>Sunstein</a:t>
            </a:r>
            <a:r>
              <a:rPr lang="da-DK" dirty="0"/>
              <a:t>).  </a:t>
            </a:r>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r>
              <a:rPr lang="da-DK" dirty="0">
                <a:solidFill>
                  <a:srgbClr val="FF0000"/>
                </a:solidFill>
              </a:rPr>
              <a:t>Forstå risiko </a:t>
            </a:r>
            <a:r>
              <a:rPr lang="da-DK" dirty="0"/>
              <a:t>bedre i samfundet – fx </a:t>
            </a:r>
            <a:r>
              <a:rPr lang="da-DK" dirty="0" err="1"/>
              <a:t>læringer</a:t>
            </a:r>
            <a:r>
              <a:rPr lang="da-DK" dirty="0"/>
              <a:t> fra </a:t>
            </a:r>
            <a:r>
              <a:rPr lang="da-DK" dirty="0">
                <a:solidFill>
                  <a:srgbClr val="FF0000"/>
                </a:solidFill>
              </a:rPr>
              <a:t>Corona</a:t>
            </a:r>
            <a:r>
              <a:rPr lang="da-DK" dirty="0"/>
              <a:t>-tiden…</a:t>
            </a:r>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endParaRPr lang="da-DK" dirty="0"/>
          </a:p>
          <a:p>
            <a:pPr>
              <a:buNone/>
            </a:pPr>
            <a:endParaRPr lang="da-DK" dirty="0"/>
          </a:p>
          <a:p>
            <a:pPr marL="342900" indent="-342900">
              <a:buFont typeface="Wingdings" panose="05000000000000000000" pitchFamily="2" charset="2"/>
              <a:buChar char="v"/>
            </a:pPr>
            <a:endParaRPr lang="da-DK" dirty="0"/>
          </a:p>
          <a:p>
            <a:pPr marL="342900" indent="-342900">
              <a:buFont typeface="Wingdings" panose="05000000000000000000" pitchFamily="2" charset="2"/>
              <a:buChar char="v"/>
            </a:pPr>
            <a:endParaRPr lang="da-DK" dirty="0"/>
          </a:p>
          <a:p>
            <a:endParaRPr lang="da-DK" dirty="0"/>
          </a:p>
          <a:p>
            <a:endParaRPr lang="da-DK" dirty="0"/>
          </a:p>
          <a:p>
            <a:endParaRPr lang="da-DK" dirty="0"/>
          </a:p>
        </p:txBody>
      </p:sp>
      <p:sp>
        <p:nvSpPr>
          <p:cNvPr id="4" name="Date Placeholder 3">
            <a:extLst>
              <a:ext uri="{FF2B5EF4-FFF2-40B4-BE49-F238E27FC236}">
                <a16:creationId xmlns:a16="http://schemas.microsoft.com/office/drawing/2014/main" id="{F09F2727-F2A5-54FC-7E76-72C2D71605B6}"/>
              </a:ext>
            </a:extLst>
          </p:cNvPr>
          <p:cNvSpPr>
            <a:spLocks noGrp="1"/>
          </p:cNvSpPr>
          <p:nvPr>
            <p:ph type="dt" sz="half" idx="10"/>
          </p:nvPr>
        </p:nvSpPr>
        <p:spPr/>
        <p:txBody>
          <a:bodyPr/>
          <a:lstStyle/>
          <a:p>
            <a:fld id="{FFCD11D9-8282-4E89-B8E2-C33E4531A714}" type="datetime1">
              <a:rPr lang="en-GB" smtClean="0"/>
              <a:t>28/08/2025</a:t>
            </a:fld>
            <a:r>
              <a:rPr lang="en-GB"/>
              <a:t>08/08/2022</a:t>
            </a:r>
            <a:endParaRPr lang="en-GB" dirty="0"/>
          </a:p>
        </p:txBody>
      </p:sp>
      <p:pic>
        <p:nvPicPr>
          <p:cNvPr id="5" name="Picture 4">
            <a:extLst>
              <a:ext uri="{FF2B5EF4-FFF2-40B4-BE49-F238E27FC236}">
                <a16:creationId xmlns:a16="http://schemas.microsoft.com/office/drawing/2014/main" id="{BF6BBA1F-9ACD-1548-C840-D7958CBEA34B}"/>
              </a:ext>
            </a:extLst>
          </p:cNvPr>
          <p:cNvPicPr>
            <a:picLocks noChangeAspect="1"/>
          </p:cNvPicPr>
          <p:nvPr/>
        </p:nvPicPr>
        <p:blipFill>
          <a:blip r:embed="rId2"/>
          <a:stretch>
            <a:fillRect/>
          </a:stretch>
        </p:blipFill>
        <p:spPr>
          <a:xfrm>
            <a:off x="9152092" y="5497255"/>
            <a:ext cx="3039908" cy="1360746"/>
          </a:xfrm>
          <a:prstGeom prst="rect">
            <a:avLst/>
          </a:prstGeom>
        </p:spPr>
      </p:pic>
    </p:spTree>
    <p:extLst>
      <p:ext uri="{BB962C8B-B14F-4D97-AF65-F5344CB8AC3E}">
        <p14:creationId xmlns:p14="http://schemas.microsoft.com/office/powerpoint/2010/main" val="215755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D77D2-5FFD-11F7-83B0-5B538987A8AA}"/>
              </a:ext>
            </a:extLst>
          </p:cNvPr>
          <p:cNvSpPr>
            <a:spLocks noGrp="1"/>
          </p:cNvSpPr>
          <p:nvPr>
            <p:ph type="title"/>
          </p:nvPr>
        </p:nvSpPr>
        <p:spPr/>
        <p:txBody>
          <a:bodyPr/>
          <a:lstStyle/>
          <a:p>
            <a:r>
              <a:rPr lang="da-DK" sz="4400" dirty="0"/>
              <a:t>Visdom</a:t>
            </a:r>
          </a:p>
        </p:txBody>
      </p:sp>
      <p:sp>
        <p:nvSpPr>
          <p:cNvPr id="4" name="Pladsholder til dato 3">
            <a:extLst>
              <a:ext uri="{FF2B5EF4-FFF2-40B4-BE49-F238E27FC236}">
                <a16:creationId xmlns:a16="http://schemas.microsoft.com/office/drawing/2014/main" id="{12EE2198-2C07-11BB-D915-2F5FC0BEC306}"/>
              </a:ext>
            </a:extLst>
          </p:cNvPr>
          <p:cNvSpPr>
            <a:spLocks noGrp="1"/>
          </p:cNvSpPr>
          <p:nvPr>
            <p:ph type="dt" sz="half" idx="10"/>
          </p:nvPr>
        </p:nvSpPr>
        <p:spPr/>
        <p:txBody>
          <a:bodyPr/>
          <a:lstStyle/>
          <a:p>
            <a:fld id="{72F57EDA-5BCE-43F2-8424-6C96AF5587AE}" type="datetime1">
              <a:rPr lang="en-GB" smtClean="0"/>
              <a:t>28/08/2025</a:t>
            </a:fld>
            <a:r>
              <a:rPr lang="en-GB"/>
              <a:t>08/08/2022</a:t>
            </a:r>
            <a:endParaRPr lang="en-GB" dirty="0"/>
          </a:p>
        </p:txBody>
      </p:sp>
      <p:sp>
        <p:nvSpPr>
          <p:cNvPr id="6" name="Pladsholder til indhold 5">
            <a:extLst>
              <a:ext uri="{FF2B5EF4-FFF2-40B4-BE49-F238E27FC236}">
                <a16:creationId xmlns:a16="http://schemas.microsoft.com/office/drawing/2014/main" id="{8B363F62-EE1D-2954-54F4-4C337D4AF645}"/>
              </a:ext>
            </a:extLst>
          </p:cNvPr>
          <p:cNvSpPr>
            <a:spLocks noGrp="1"/>
          </p:cNvSpPr>
          <p:nvPr>
            <p:ph idx="1"/>
          </p:nvPr>
        </p:nvSpPr>
        <p:spPr/>
        <p:txBody>
          <a:bodyPr/>
          <a:lstStyle/>
          <a:p>
            <a:endParaRPr lang="da-DK" dirty="0"/>
          </a:p>
        </p:txBody>
      </p:sp>
      <p:sp>
        <p:nvSpPr>
          <p:cNvPr id="7" name="Pladsholder til indhold 2">
            <a:extLst>
              <a:ext uri="{FF2B5EF4-FFF2-40B4-BE49-F238E27FC236}">
                <a16:creationId xmlns:a16="http://schemas.microsoft.com/office/drawing/2014/main" id="{32541590-00DA-7D83-75CC-DC6E12048ABA}"/>
              </a:ext>
            </a:extLst>
          </p:cNvPr>
          <p:cNvSpPr txBox="1">
            <a:spLocks/>
          </p:cNvSpPr>
          <p:nvPr/>
        </p:nvSpPr>
        <p:spPr bwMode="auto">
          <a:xfrm>
            <a:off x="383728" y="1373021"/>
            <a:ext cx="11283339" cy="426614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r>
              <a:rPr lang="da-DK" sz="1800" b="1" i="1" kern="0" dirty="0">
                <a:solidFill>
                  <a:srgbClr val="FF0000"/>
                </a:solidFill>
              </a:rPr>
              <a:t>Visdommen</a:t>
            </a:r>
            <a:r>
              <a:rPr lang="da-DK" sz="1800" i="1" kern="0" dirty="0"/>
              <a:t> kalder ud på gaden, hun lader sin stemme lyde på torvet. Hun råber ved larmende gadehjørner, ved indgange til byens travle porte: </a:t>
            </a:r>
          </a:p>
          <a:p>
            <a:pPr algn="ctr"/>
            <a:r>
              <a:rPr lang="da-DK" sz="1800" i="1" kern="0" dirty="0"/>
              <a:t>"Hvor længe vil I uerfarne elske uerfarenhed? Hvor længe vil spottende nyde deres spot? Hvor længe vil tåber hade kundskab?"  </a:t>
            </a:r>
          </a:p>
          <a:p>
            <a:pPr algn="ctr"/>
            <a:r>
              <a:rPr lang="da-DK" sz="1800" i="1" kern="0" dirty="0"/>
              <a:t>"Vend jer om til min </a:t>
            </a:r>
            <a:r>
              <a:rPr lang="da-DK" sz="1800" i="1" kern="0" dirty="0" err="1"/>
              <a:t>formanen</a:t>
            </a:r>
            <a:r>
              <a:rPr lang="da-DK" sz="1800" i="1" kern="0" dirty="0"/>
              <a:t>! Se, jeg vil udgyde min ånd for jer, gøre mine ord kendt for jer". </a:t>
            </a:r>
          </a:p>
          <a:p>
            <a:pPr algn="ctr"/>
            <a:r>
              <a:rPr lang="da-DK" sz="1800" i="1" kern="0" dirty="0"/>
              <a:t>"Jeg har kaldt, og I har nægtet, jeg har strakt min hånd ud, og ingen har lyttet". </a:t>
            </a:r>
          </a:p>
          <a:p>
            <a:pPr algn="ctr"/>
            <a:r>
              <a:rPr lang="da-DK" sz="1800" i="1" kern="0" dirty="0"/>
              <a:t>"Men I har afvist alle mine råd, og ikke taget imod min formaning". </a:t>
            </a:r>
          </a:p>
          <a:p>
            <a:pPr algn="ctr"/>
            <a:r>
              <a:rPr lang="da-DK" sz="1800" i="1" kern="0" dirty="0"/>
              <a:t>"Derfor vil jeg også le af jeres ulykke, jeg vil spotte, når jeres skræk kommer som en storm, når jeres skræk kommer som en hvirvelvind, når jeres skræk kommer som trængsel og angst . </a:t>
            </a:r>
          </a:p>
          <a:p>
            <a:pPr algn="ctr"/>
            <a:r>
              <a:rPr lang="da-DK" sz="1800" i="1" kern="0" dirty="0"/>
              <a:t>"Da vil de kalde på mig, men jeg vil ikke svare; de vil søge mig, men ikke finde mig". </a:t>
            </a:r>
          </a:p>
          <a:p>
            <a:pPr algn="ctr"/>
            <a:r>
              <a:rPr lang="da-DK" sz="1800" i="1" kern="0" dirty="0"/>
              <a:t>"For de har hadet kundskab og ikke valgt Herrens frygt". </a:t>
            </a:r>
          </a:p>
          <a:p>
            <a:pPr algn="ctr"/>
            <a:r>
              <a:rPr lang="da-DK" sz="1800" i="1" kern="0" dirty="0"/>
              <a:t>"De har ikke ønsket mine råd, men afvist alle mine formaninger". </a:t>
            </a:r>
            <a:endParaRPr lang="da-DK" kern="0" dirty="0"/>
          </a:p>
        </p:txBody>
      </p:sp>
      <p:sp>
        <p:nvSpPr>
          <p:cNvPr id="3" name="TextBox 2">
            <a:extLst>
              <a:ext uri="{FF2B5EF4-FFF2-40B4-BE49-F238E27FC236}">
                <a16:creationId xmlns:a16="http://schemas.microsoft.com/office/drawing/2014/main" id="{54B6B9DA-3FFE-3947-FE8A-9C416B8992B2}"/>
              </a:ext>
            </a:extLst>
          </p:cNvPr>
          <p:cNvSpPr txBox="1"/>
          <p:nvPr/>
        </p:nvSpPr>
        <p:spPr>
          <a:xfrm>
            <a:off x="6471790" y="5639162"/>
            <a:ext cx="5571067" cy="233910"/>
          </a:xfrm>
          <a:prstGeom prst="rect">
            <a:avLst/>
          </a:prstGeom>
          <a:noFill/>
        </p:spPr>
        <p:txBody>
          <a:bodyPr wrap="square" lIns="0" tIns="0" rIns="0" bIns="0" rtlCol="0">
            <a:spAutoFit/>
          </a:bodyPr>
          <a:lstStyle/>
          <a:p>
            <a:pPr>
              <a:lnSpc>
                <a:spcPct val="95000"/>
              </a:lnSpc>
            </a:pPr>
            <a:r>
              <a:rPr lang="da-DK" sz="1600" dirty="0"/>
              <a:t>(Ordsprogenes Bog, Gl Testamente, 1, vers 20-29 (år 500 BC)) </a:t>
            </a:r>
            <a:endParaRPr lang="da-DK" sz="1600" dirty="0">
              <a:latin typeface="+mn-lt"/>
            </a:endParaRPr>
          </a:p>
        </p:txBody>
      </p:sp>
    </p:spTree>
    <p:extLst>
      <p:ext uri="{BB962C8B-B14F-4D97-AF65-F5344CB8AC3E}">
        <p14:creationId xmlns:p14="http://schemas.microsoft.com/office/powerpoint/2010/main" val="160580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B28F8-79FE-DAD9-3F9C-EF2224290979}"/>
              </a:ext>
            </a:extLst>
          </p:cNvPr>
          <p:cNvSpPr>
            <a:spLocks noGrp="1"/>
          </p:cNvSpPr>
          <p:nvPr>
            <p:ph type="title"/>
          </p:nvPr>
        </p:nvSpPr>
        <p:spPr/>
        <p:txBody>
          <a:bodyPr/>
          <a:lstStyle/>
          <a:p>
            <a:r>
              <a:rPr lang="da-DK" dirty="0"/>
              <a:t>Master uddannelse i risiko (online)</a:t>
            </a:r>
          </a:p>
        </p:txBody>
      </p:sp>
      <p:pic>
        <p:nvPicPr>
          <p:cNvPr id="6" name="Content Placeholder 5">
            <a:extLst>
              <a:ext uri="{FF2B5EF4-FFF2-40B4-BE49-F238E27FC236}">
                <a16:creationId xmlns:a16="http://schemas.microsoft.com/office/drawing/2014/main" id="{A6B01D32-EC7C-FF34-C346-AFFC24265656}"/>
              </a:ext>
            </a:extLst>
          </p:cNvPr>
          <p:cNvPicPr>
            <a:picLocks noGrp="1" noChangeAspect="1"/>
          </p:cNvPicPr>
          <p:nvPr>
            <p:ph idx="1"/>
          </p:nvPr>
        </p:nvPicPr>
        <p:blipFill>
          <a:blip r:embed="rId2"/>
          <a:stretch>
            <a:fillRect/>
          </a:stretch>
        </p:blipFill>
        <p:spPr bwMode="auto">
          <a:xfrm>
            <a:off x="5311706" y="1477580"/>
            <a:ext cx="6580678" cy="4521200"/>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71AAEDD5-5D0A-A6FC-3992-F20B633B188C}"/>
              </a:ext>
            </a:extLst>
          </p:cNvPr>
          <p:cNvSpPr>
            <a:spLocks noGrp="1"/>
          </p:cNvSpPr>
          <p:nvPr>
            <p:ph type="dt" sz="half" idx="10"/>
          </p:nvPr>
        </p:nvSpPr>
        <p:spPr/>
        <p:txBody>
          <a:bodyPr/>
          <a:lstStyle/>
          <a:p>
            <a:fld id="{3E8D2E94-F784-4C26-9BB9-FDCBED895A22}" type="datetime1">
              <a:rPr lang="en-GB" smtClean="0"/>
              <a:t>28/08/2025</a:t>
            </a:fld>
            <a:r>
              <a:rPr lang="en-GB"/>
              <a:t>08/08/2022</a:t>
            </a:r>
            <a:endParaRPr lang="en-GB" dirty="0"/>
          </a:p>
        </p:txBody>
      </p:sp>
      <p:pic>
        <p:nvPicPr>
          <p:cNvPr id="8" name="Picture 7">
            <a:extLst>
              <a:ext uri="{FF2B5EF4-FFF2-40B4-BE49-F238E27FC236}">
                <a16:creationId xmlns:a16="http://schemas.microsoft.com/office/drawing/2014/main" id="{B121B3B3-DBE0-96C1-366A-FB830826C192}"/>
              </a:ext>
            </a:extLst>
          </p:cNvPr>
          <p:cNvPicPr>
            <a:picLocks noChangeAspect="1"/>
          </p:cNvPicPr>
          <p:nvPr/>
        </p:nvPicPr>
        <p:blipFill>
          <a:blip r:embed="rId3"/>
          <a:stretch>
            <a:fillRect/>
          </a:stretch>
        </p:blipFill>
        <p:spPr>
          <a:xfrm>
            <a:off x="137652" y="1028587"/>
            <a:ext cx="5191432" cy="5139431"/>
          </a:xfrm>
          <a:prstGeom prst="rect">
            <a:avLst/>
          </a:prstGeom>
        </p:spPr>
      </p:pic>
      <p:sp>
        <p:nvSpPr>
          <p:cNvPr id="9" name="TextBox 8">
            <a:extLst>
              <a:ext uri="{FF2B5EF4-FFF2-40B4-BE49-F238E27FC236}">
                <a16:creationId xmlns:a16="http://schemas.microsoft.com/office/drawing/2014/main" id="{72451A6D-CC89-D2CD-35CF-D5F4B4A4748C}"/>
              </a:ext>
            </a:extLst>
          </p:cNvPr>
          <p:cNvSpPr txBox="1"/>
          <p:nvPr/>
        </p:nvSpPr>
        <p:spPr>
          <a:xfrm>
            <a:off x="5486400" y="5998780"/>
            <a:ext cx="5459427" cy="409343"/>
          </a:xfrm>
          <a:prstGeom prst="rect">
            <a:avLst/>
          </a:prstGeom>
          <a:noFill/>
        </p:spPr>
        <p:txBody>
          <a:bodyPr wrap="square" lIns="0" tIns="0" rIns="0" bIns="0" rtlCol="0">
            <a:spAutoFit/>
          </a:bodyPr>
          <a:lstStyle/>
          <a:p>
            <a:pPr>
              <a:lnSpc>
                <a:spcPct val="95000"/>
              </a:lnSpc>
            </a:pPr>
            <a:r>
              <a:rPr lang="da-DK" sz="1200" dirty="0">
                <a:hlinkClick r:id="rId4"/>
              </a:rPr>
              <a:t>https://programs.usask.ca/grad-studies/chemical-risk-assessment/index.php</a:t>
            </a:r>
            <a:endParaRPr lang="da-DK" sz="1200" dirty="0"/>
          </a:p>
          <a:p>
            <a:pPr>
              <a:lnSpc>
                <a:spcPct val="95000"/>
              </a:lnSpc>
            </a:pPr>
            <a:endParaRPr lang="da-DK" sz="1600" dirty="0">
              <a:latin typeface="+mn-lt"/>
            </a:endParaRPr>
          </a:p>
        </p:txBody>
      </p:sp>
    </p:spTree>
    <p:extLst>
      <p:ext uri="{BB962C8B-B14F-4D97-AF65-F5344CB8AC3E}">
        <p14:creationId xmlns:p14="http://schemas.microsoft.com/office/powerpoint/2010/main" val="4147746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227A341-EEE9-33C2-23DF-F46BCA95FF95}"/>
              </a:ext>
            </a:extLst>
          </p:cNvPr>
          <p:cNvSpPr>
            <a:spLocks noGrp="1"/>
          </p:cNvSpPr>
          <p:nvPr>
            <p:ph type="dt" sz="half" idx="10"/>
          </p:nvPr>
        </p:nvSpPr>
        <p:spPr/>
        <p:txBody>
          <a:bodyPr/>
          <a:lstStyle/>
          <a:p>
            <a:fld id="{071F25FD-91D9-485D-AF60-C9ECA5E00CC5}" type="datetime1">
              <a:rPr lang="da-DK" noProof="0" smtClean="0"/>
              <a:t>28-08-2025</a:t>
            </a:fld>
            <a:r>
              <a:rPr lang="da-DK" noProof="0" dirty="0"/>
              <a:t>08/08/2022</a:t>
            </a:r>
          </a:p>
        </p:txBody>
      </p:sp>
      <p:sp>
        <p:nvSpPr>
          <p:cNvPr id="3" name="TextBox 2">
            <a:extLst>
              <a:ext uri="{FF2B5EF4-FFF2-40B4-BE49-F238E27FC236}">
                <a16:creationId xmlns:a16="http://schemas.microsoft.com/office/drawing/2014/main" id="{29F9A8B3-C83C-1364-A7CA-1414618584C0}"/>
              </a:ext>
            </a:extLst>
          </p:cNvPr>
          <p:cNvSpPr txBox="1"/>
          <p:nvPr/>
        </p:nvSpPr>
        <p:spPr>
          <a:xfrm>
            <a:off x="5253791" y="5285874"/>
            <a:ext cx="2205789" cy="233910"/>
          </a:xfrm>
          <a:prstGeom prst="rect">
            <a:avLst/>
          </a:prstGeom>
          <a:noFill/>
        </p:spPr>
        <p:txBody>
          <a:bodyPr wrap="square" lIns="0" tIns="0" rIns="0" bIns="0" rtlCol="0">
            <a:spAutoFit/>
          </a:bodyPr>
          <a:lstStyle/>
          <a:p>
            <a:pPr>
              <a:lnSpc>
                <a:spcPct val="95000"/>
              </a:lnSpc>
            </a:pPr>
            <a:r>
              <a:rPr lang="da-DK" sz="1600" noProof="0" dirty="0">
                <a:solidFill>
                  <a:schemeClr val="bg1"/>
                </a:solidFill>
                <a:latin typeface="+mn-lt"/>
              </a:rPr>
              <a:t>hasa@envs.au.dk</a:t>
            </a:r>
          </a:p>
        </p:txBody>
      </p:sp>
    </p:spTree>
    <p:extLst>
      <p:ext uri="{BB962C8B-B14F-4D97-AF65-F5344CB8AC3E}">
        <p14:creationId xmlns:p14="http://schemas.microsoft.com/office/powerpoint/2010/main" val="77819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E5B9-945C-61CB-A04F-3F72A0A2AEF2}"/>
              </a:ext>
            </a:extLst>
          </p:cNvPr>
          <p:cNvSpPr>
            <a:spLocks noGrp="1"/>
          </p:cNvSpPr>
          <p:nvPr>
            <p:ph type="ctrTitle"/>
          </p:nvPr>
        </p:nvSpPr>
        <p:spPr>
          <a:xfrm>
            <a:off x="986095" y="2897842"/>
            <a:ext cx="10222987" cy="830997"/>
          </a:xfrm>
        </p:spPr>
        <p:txBody>
          <a:bodyPr/>
          <a:lstStyle/>
          <a:p>
            <a:pPr algn="ctr"/>
            <a:r>
              <a:rPr lang="da-DK" dirty="0"/>
              <a:t>baggrund</a:t>
            </a:r>
          </a:p>
        </p:txBody>
      </p:sp>
      <p:sp>
        <p:nvSpPr>
          <p:cNvPr id="3" name="Date Placeholder 2">
            <a:extLst>
              <a:ext uri="{FF2B5EF4-FFF2-40B4-BE49-F238E27FC236}">
                <a16:creationId xmlns:a16="http://schemas.microsoft.com/office/drawing/2014/main" id="{29134C13-ABF8-8549-9A7F-5F6F9497DE4A}"/>
              </a:ext>
            </a:extLst>
          </p:cNvPr>
          <p:cNvSpPr>
            <a:spLocks noGrp="1"/>
          </p:cNvSpPr>
          <p:nvPr>
            <p:ph type="dt" sz="half" idx="10"/>
          </p:nvPr>
        </p:nvSpPr>
        <p:spPr/>
        <p:txBody>
          <a:bodyPr/>
          <a:lstStyle/>
          <a:p>
            <a:fld id="{0BFB157E-CE96-4505-AC64-EE12A505A92A}" type="datetime1">
              <a:rPr lang="en-GB" smtClean="0"/>
              <a:t>28/08/2025</a:t>
            </a:fld>
            <a:r>
              <a:rPr lang="en-GB"/>
              <a:t>08/08/2022</a:t>
            </a:r>
            <a:endParaRPr lang="en-GB" dirty="0"/>
          </a:p>
        </p:txBody>
      </p:sp>
    </p:spTree>
    <p:extLst>
      <p:ext uri="{BB962C8B-B14F-4D97-AF65-F5344CB8AC3E}">
        <p14:creationId xmlns:p14="http://schemas.microsoft.com/office/powerpoint/2010/main" val="196035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FEACB2-5049-57E7-A5A8-D896F64D4E13}"/>
              </a:ext>
            </a:extLst>
          </p:cNvPr>
          <p:cNvPicPr>
            <a:picLocks noChangeAspect="1"/>
          </p:cNvPicPr>
          <p:nvPr/>
        </p:nvPicPr>
        <p:blipFill>
          <a:blip r:embed="rId2"/>
          <a:stretch>
            <a:fillRect/>
          </a:stretch>
        </p:blipFill>
        <p:spPr>
          <a:xfrm>
            <a:off x="132962" y="176463"/>
            <a:ext cx="6086032" cy="4336298"/>
          </a:xfrm>
          <a:prstGeom prst="rect">
            <a:avLst/>
          </a:prstGeom>
          <a:noFill/>
        </p:spPr>
      </p:pic>
      <p:sp>
        <p:nvSpPr>
          <p:cNvPr id="4" name="Date Placeholder 3">
            <a:extLst>
              <a:ext uri="{FF2B5EF4-FFF2-40B4-BE49-F238E27FC236}">
                <a16:creationId xmlns:a16="http://schemas.microsoft.com/office/drawing/2014/main" id="{1CC3AE45-05C3-3488-04CD-E39DC97A5B1B}"/>
              </a:ext>
            </a:extLst>
          </p:cNvPr>
          <p:cNvSpPr>
            <a:spLocks noGrp="1"/>
          </p:cNvSpPr>
          <p:nvPr>
            <p:ph type="dt" sz="half" idx="4294967295"/>
          </p:nvPr>
        </p:nvSpPr>
        <p:spPr>
          <a:xfrm>
            <a:off x="0" y="7020000"/>
            <a:ext cx="0" cy="0"/>
          </a:xfrm>
        </p:spPr>
        <p:txBody>
          <a:bodyPr/>
          <a:lstStyle/>
          <a:p>
            <a:pPr>
              <a:spcAft>
                <a:spcPts val="600"/>
              </a:spcAft>
            </a:pPr>
            <a:fld id="{DF4597F3-815D-4FE9-943A-8C9FDE7B042F}" type="datetime1">
              <a:rPr lang="en-GB" smtClean="0"/>
              <a:pPr>
                <a:spcAft>
                  <a:spcPts val="600"/>
                </a:spcAft>
              </a:pPr>
              <a:t>28/08/2025</a:t>
            </a:fld>
            <a:r>
              <a:rPr lang="en-GB"/>
              <a:t>08/08/2022</a:t>
            </a:r>
          </a:p>
        </p:txBody>
      </p:sp>
      <p:sp>
        <p:nvSpPr>
          <p:cNvPr id="7" name="TextBox 6">
            <a:extLst>
              <a:ext uri="{FF2B5EF4-FFF2-40B4-BE49-F238E27FC236}">
                <a16:creationId xmlns:a16="http://schemas.microsoft.com/office/drawing/2014/main" id="{4DA562DA-F519-E092-51C7-0870EAF8482B}"/>
              </a:ext>
            </a:extLst>
          </p:cNvPr>
          <p:cNvSpPr txBox="1"/>
          <p:nvPr/>
        </p:nvSpPr>
        <p:spPr>
          <a:xfrm>
            <a:off x="10552082" y="6500682"/>
            <a:ext cx="2591575" cy="233910"/>
          </a:xfrm>
          <a:prstGeom prst="rect">
            <a:avLst/>
          </a:prstGeom>
          <a:noFill/>
        </p:spPr>
        <p:txBody>
          <a:bodyPr wrap="square" lIns="0" tIns="0" rIns="0" bIns="0" rtlCol="0">
            <a:spAutoFit/>
          </a:bodyPr>
          <a:lstStyle/>
          <a:p>
            <a:pPr>
              <a:lnSpc>
                <a:spcPct val="95000"/>
              </a:lnSpc>
            </a:pPr>
            <a:r>
              <a:rPr lang="da-DK" sz="1600" dirty="0" err="1">
                <a:latin typeface="+mn-lt"/>
              </a:rPr>
              <a:t>Inf</a:t>
            </a:r>
            <a:r>
              <a:rPr lang="da-DK" sz="1600" dirty="0">
                <a:latin typeface="+mn-lt"/>
              </a:rPr>
              <a:t>. 23/10/2021</a:t>
            </a:r>
          </a:p>
        </p:txBody>
      </p:sp>
      <p:pic>
        <p:nvPicPr>
          <p:cNvPr id="9" name="Picture 8">
            <a:extLst>
              <a:ext uri="{FF2B5EF4-FFF2-40B4-BE49-F238E27FC236}">
                <a16:creationId xmlns:a16="http://schemas.microsoft.com/office/drawing/2014/main" id="{F6322504-C8D8-A83C-02B2-64D0C5143C42}"/>
              </a:ext>
            </a:extLst>
          </p:cNvPr>
          <p:cNvPicPr>
            <a:picLocks noChangeAspect="1"/>
          </p:cNvPicPr>
          <p:nvPr/>
        </p:nvPicPr>
        <p:blipFill>
          <a:blip r:embed="rId3"/>
          <a:stretch>
            <a:fillRect/>
          </a:stretch>
        </p:blipFill>
        <p:spPr>
          <a:xfrm>
            <a:off x="6561221" y="-1"/>
            <a:ext cx="5286649" cy="6069515"/>
          </a:xfrm>
          <a:prstGeom prst="rect">
            <a:avLst/>
          </a:prstGeom>
        </p:spPr>
      </p:pic>
      <p:sp>
        <p:nvSpPr>
          <p:cNvPr id="10" name="TextBox 9">
            <a:extLst>
              <a:ext uri="{FF2B5EF4-FFF2-40B4-BE49-F238E27FC236}">
                <a16:creationId xmlns:a16="http://schemas.microsoft.com/office/drawing/2014/main" id="{D6ADF8D8-6343-DF7C-043E-C3516F486F77}"/>
              </a:ext>
            </a:extLst>
          </p:cNvPr>
          <p:cNvSpPr txBox="1"/>
          <p:nvPr/>
        </p:nvSpPr>
        <p:spPr>
          <a:xfrm>
            <a:off x="5599807" y="6305670"/>
            <a:ext cx="4705665" cy="233910"/>
          </a:xfrm>
          <a:prstGeom prst="rect">
            <a:avLst/>
          </a:prstGeom>
          <a:noFill/>
        </p:spPr>
        <p:txBody>
          <a:bodyPr wrap="square" lIns="0" tIns="0" rIns="0" bIns="0" rtlCol="0">
            <a:spAutoFit/>
          </a:bodyPr>
          <a:lstStyle/>
          <a:p>
            <a:pPr>
              <a:lnSpc>
                <a:spcPct val="95000"/>
              </a:lnSpc>
            </a:pPr>
            <a:r>
              <a:rPr lang="da-DK" sz="1600" b="1" dirty="0">
                <a:solidFill>
                  <a:srgbClr val="FF0000"/>
                </a:solidFill>
                <a:latin typeface="+mn-lt"/>
              </a:rPr>
              <a:t>Type II fejl – falsk negativ</a:t>
            </a:r>
          </a:p>
        </p:txBody>
      </p:sp>
      <p:pic>
        <p:nvPicPr>
          <p:cNvPr id="11" name="Content Placeholder 5" descr="A aerial view of a factory&#10;&#10;AI-generated content may be incorrect.">
            <a:extLst>
              <a:ext uri="{FF2B5EF4-FFF2-40B4-BE49-F238E27FC236}">
                <a16:creationId xmlns:a16="http://schemas.microsoft.com/office/drawing/2014/main" id="{929A0554-8209-378F-2EEE-1C253C46F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447" y="4232134"/>
            <a:ext cx="3501152" cy="2625865"/>
          </a:xfrm>
          <a:prstGeom prst="rect">
            <a:avLst/>
          </a:prstGeom>
        </p:spPr>
      </p:pic>
    </p:spTree>
    <p:extLst>
      <p:ext uri="{BB962C8B-B14F-4D97-AF65-F5344CB8AC3E}">
        <p14:creationId xmlns:p14="http://schemas.microsoft.com/office/powerpoint/2010/main" val="196363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AED93-AFA8-F730-C8DB-463B6BB74A57}"/>
              </a:ext>
            </a:extLst>
          </p:cNvPr>
          <p:cNvSpPr>
            <a:spLocks noGrp="1"/>
          </p:cNvSpPr>
          <p:nvPr>
            <p:ph type="title"/>
          </p:nvPr>
        </p:nvSpPr>
        <p:spPr/>
        <p:txBody>
          <a:bodyPr/>
          <a:lstStyle/>
          <a:p>
            <a:r>
              <a:rPr lang="da-DK" noProof="0" dirty="0"/>
              <a:t>Statistisk analyse</a:t>
            </a:r>
          </a:p>
        </p:txBody>
      </p:sp>
      <p:sp>
        <p:nvSpPr>
          <p:cNvPr id="4" name="Pladsholder til dato 3">
            <a:extLst>
              <a:ext uri="{FF2B5EF4-FFF2-40B4-BE49-F238E27FC236}">
                <a16:creationId xmlns:a16="http://schemas.microsoft.com/office/drawing/2014/main" id="{27F15323-1256-D5AE-74AD-173A5B1AF119}"/>
              </a:ext>
            </a:extLst>
          </p:cNvPr>
          <p:cNvSpPr>
            <a:spLocks noGrp="1"/>
          </p:cNvSpPr>
          <p:nvPr>
            <p:ph type="dt" sz="half" idx="10"/>
          </p:nvPr>
        </p:nvSpPr>
        <p:spPr/>
        <p:txBody>
          <a:bodyPr/>
          <a:lstStyle/>
          <a:p>
            <a:fld id="{6F38D461-0620-44ED-B01B-F0ED5F4905F6}" type="datetime1">
              <a:rPr lang="da-DK" noProof="0" smtClean="0"/>
              <a:t>28-08-2025</a:t>
            </a:fld>
            <a:r>
              <a:rPr lang="da-DK" noProof="0" dirty="0"/>
              <a:t>08/08/2022</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Håndskrift 4">
                <a:extLst>
                  <a:ext uri="{FF2B5EF4-FFF2-40B4-BE49-F238E27FC236}">
                    <a16:creationId xmlns:a16="http://schemas.microsoft.com/office/drawing/2014/main" id="{751D3D2A-9281-EFB9-C358-073111EA536E}"/>
                  </a:ext>
                </a:extLst>
              </p14:cNvPr>
              <p14:cNvContentPartPr/>
              <p14:nvPr/>
            </p14:nvContentPartPr>
            <p14:xfrm>
              <a:off x="741525" y="560160"/>
              <a:ext cx="360" cy="360"/>
            </p14:xfrm>
          </p:contentPart>
        </mc:Choice>
        <mc:Fallback xmlns="">
          <p:pic>
            <p:nvPicPr>
              <p:cNvPr id="5" name="Håndskrift 4">
                <a:extLst>
                  <a:ext uri="{FF2B5EF4-FFF2-40B4-BE49-F238E27FC236}">
                    <a16:creationId xmlns:a16="http://schemas.microsoft.com/office/drawing/2014/main" id="{751D3D2A-9281-EFB9-C358-073111EA536E}"/>
                  </a:ext>
                </a:extLst>
              </p:cNvPr>
              <p:cNvPicPr/>
              <p:nvPr/>
            </p:nvPicPr>
            <p:blipFill>
              <a:blip r:embed="rId3"/>
              <a:stretch>
                <a:fillRect/>
              </a:stretch>
            </p:blipFill>
            <p:spPr>
              <a:xfrm>
                <a:off x="732885" y="506520"/>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Håndskrift 5">
                <a:extLst>
                  <a:ext uri="{FF2B5EF4-FFF2-40B4-BE49-F238E27FC236}">
                    <a16:creationId xmlns:a16="http://schemas.microsoft.com/office/drawing/2014/main" id="{AFEF5A34-6B7A-BBCF-BC4C-FE335F716B85}"/>
                  </a:ext>
                </a:extLst>
              </p14:cNvPr>
              <p14:cNvContentPartPr/>
              <p14:nvPr/>
            </p14:nvContentPartPr>
            <p14:xfrm>
              <a:off x="931245" y="517320"/>
              <a:ext cx="360" cy="360"/>
            </p14:xfrm>
          </p:contentPart>
        </mc:Choice>
        <mc:Fallback xmlns="">
          <p:pic>
            <p:nvPicPr>
              <p:cNvPr id="6" name="Håndskrift 5">
                <a:extLst>
                  <a:ext uri="{FF2B5EF4-FFF2-40B4-BE49-F238E27FC236}">
                    <a16:creationId xmlns:a16="http://schemas.microsoft.com/office/drawing/2014/main" id="{AFEF5A34-6B7A-BBCF-BC4C-FE335F716B85}"/>
                  </a:ext>
                </a:extLst>
              </p:cNvPr>
              <p:cNvPicPr/>
              <p:nvPr/>
            </p:nvPicPr>
            <p:blipFill>
              <a:blip r:embed="rId5"/>
              <a:stretch>
                <a:fillRect/>
              </a:stretch>
            </p:blipFill>
            <p:spPr>
              <a:xfrm>
                <a:off x="922605" y="463320"/>
                <a:ext cx="18000" cy="108000"/>
              </a:xfrm>
              <a:prstGeom prst="rect">
                <a:avLst/>
              </a:prstGeom>
            </p:spPr>
          </p:pic>
        </mc:Fallback>
      </mc:AlternateContent>
      <p:sp>
        <p:nvSpPr>
          <p:cNvPr id="7" name="Pil: højre 6">
            <a:extLst>
              <a:ext uri="{FF2B5EF4-FFF2-40B4-BE49-F238E27FC236}">
                <a16:creationId xmlns:a16="http://schemas.microsoft.com/office/drawing/2014/main" id="{766D4D66-6E8B-CF5D-5391-D88D60C554ED}"/>
              </a:ext>
            </a:extLst>
          </p:cNvPr>
          <p:cNvSpPr/>
          <p:nvPr/>
        </p:nvSpPr>
        <p:spPr bwMode="auto">
          <a:xfrm>
            <a:off x="2018581" y="5377496"/>
            <a:ext cx="4494354" cy="353335"/>
          </a:xfrm>
          <a:prstGeom prst="rightArrow">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noProof="0" dirty="0">
              <a:ln>
                <a:noFill/>
              </a:ln>
              <a:solidFill>
                <a:schemeClr val="bg1"/>
              </a:solidFill>
              <a:effectLst/>
              <a:latin typeface="AU Passata" pitchFamily="34" charset="0"/>
            </a:endParaRPr>
          </a:p>
        </p:txBody>
      </p:sp>
      <p:sp>
        <p:nvSpPr>
          <p:cNvPr id="8" name="Pil: højre 7">
            <a:extLst>
              <a:ext uri="{FF2B5EF4-FFF2-40B4-BE49-F238E27FC236}">
                <a16:creationId xmlns:a16="http://schemas.microsoft.com/office/drawing/2014/main" id="{6C657CCA-03CC-DB51-9492-6EA8BB727D24}"/>
              </a:ext>
            </a:extLst>
          </p:cNvPr>
          <p:cNvSpPr/>
          <p:nvPr/>
        </p:nvSpPr>
        <p:spPr bwMode="auto">
          <a:xfrm rot="16200000">
            <a:off x="29459" y="3331955"/>
            <a:ext cx="4176655" cy="422692"/>
          </a:xfrm>
          <a:prstGeom prst="rightArrow">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noProof="0" dirty="0">
              <a:ln>
                <a:noFill/>
              </a:ln>
              <a:solidFill>
                <a:schemeClr val="bg1"/>
              </a:solidFill>
              <a:effectLst/>
              <a:latin typeface="AU Passata" pitchFamily="34" charset="0"/>
            </a:endParaRPr>
          </a:p>
        </p:txBody>
      </p:sp>
      <p:sp>
        <p:nvSpPr>
          <p:cNvPr id="9" name="Rektangel 8">
            <a:extLst>
              <a:ext uri="{FF2B5EF4-FFF2-40B4-BE49-F238E27FC236}">
                <a16:creationId xmlns:a16="http://schemas.microsoft.com/office/drawing/2014/main" id="{EA637538-C9F4-256F-D716-C6D9E2066503}"/>
              </a:ext>
            </a:extLst>
          </p:cNvPr>
          <p:cNvSpPr/>
          <p:nvPr/>
        </p:nvSpPr>
        <p:spPr bwMode="auto">
          <a:xfrm>
            <a:off x="3088258" y="4546125"/>
            <a:ext cx="388188" cy="930228"/>
          </a:xfrm>
          <a:prstGeom prst="rect">
            <a:avLst/>
          </a:prstGeom>
          <a:solidFill>
            <a:srgbClr val="00B050"/>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noProof="0" dirty="0">
              <a:ln>
                <a:noFill/>
              </a:ln>
              <a:solidFill>
                <a:schemeClr val="bg1"/>
              </a:solidFill>
              <a:effectLst/>
              <a:latin typeface="AU Passata" pitchFamily="34" charset="0"/>
            </a:endParaRPr>
          </a:p>
        </p:txBody>
      </p:sp>
      <p:sp>
        <p:nvSpPr>
          <p:cNvPr id="10" name="Rektangel 9">
            <a:extLst>
              <a:ext uri="{FF2B5EF4-FFF2-40B4-BE49-F238E27FC236}">
                <a16:creationId xmlns:a16="http://schemas.microsoft.com/office/drawing/2014/main" id="{8F350556-6137-CE62-C0A5-23D28E937C3C}"/>
              </a:ext>
            </a:extLst>
          </p:cNvPr>
          <p:cNvSpPr/>
          <p:nvPr/>
        </p:nvSpPr>
        <p:spPr bwMode="auto">
          <a:xfrm>
            <a:off x="3841823" y="2445944"/>
            <a:ext cx="422693" cy="3039044"/>
          </a:xfrm>
          <a:prstGeom prst="rect">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noProof="0" dirty="0">
              <a:ln>
                <a:noFill/>
              </a:ln>
              <a:solidFill>
                <a:schemeClr val="bg1"/>
              </a:solidFill>
              <a:effectLst/>
              <a:latin typeface="AU Passata" pitchFamily="34" charset="0"/>
            </a:endParaRPr>
          </a:p>
        </p:txBody>
      </p:sp>
      <p:cxnSp>
        <p:nvCxnSpPr>
          <p:cNvPr id="12" name="Lige forbindelse 11">
            <a:extLst>
              <a:ext uri="{FF2B5EF4-FFF2-40B4-BE49-F238E27FC236}">
                <a16:creationId xmlns:a16="http://schemas.microsoft.com/office/drawing/2014/main" id="{EC74E68B-46E9-901F-F826-42630F7344E5}"/>
              </a:ext>
            </a:extLst>
          </p:cNvPr>
          <p:cNvCxnSpPr/>
          <p:nvPr/>
        </p:nvCxnSpPr>
        <p:spPr bwMode="auto">
          <a:xfrm>
            <a:off x="3295290" y="3963841"/>
            <a:ext cx="0" cy="1199072"/>
          </a:xfrm>
          <a:prstGeom prst="line">
            <a:avLst/>
          </a:prstGeom>
          <a:solidFill>
            <a:schemeClr val="accent2"/>
          </a:solidFill>
          <a:ln w="1778" cap="flat" cmpd="sng" algn="ctr">
            <a:solidFill>
              <a:srgbClr val="FF0000"/>
            </a:solidFill>
            <a:prstDash val="solid"/>
            <a:round/>
            <a:headEnd type="none" w="med" len="med"/>
            <a:tailEnd type="none" w="med" len="med"/>
          </a:ln>
          <a:effectLst/>
        </p:spPr>
      </p:cxnSp>
      <p:cxnSp>
        <p:nvCxnSpPr>
          <p:cNvPr id="13" name="Lige forbindelse 12">
            <a:extLst>
              <a:ext uri="{FF2B5EF4-FFF2-40B4-BE49-F238E27FC236}">
                <a16:creationId xmlns:a16="http://schemas.microsoft.com/office/drawing/2014/main" id="{ECDEAA54-BC74-168D-37DF-AA1D2A2D35F7}"/>
              </a:ext>
            </a:extLst>
          </p:cNvPr>
          <p:cNvCxnSpPr>
            <a:cxnSpLocks/>
          </p:cNvCxnSpPr>
          <p:nvPr/>
        </p:nvCxnSpPr>
        <p:spPr bwMode="auto">
          <a:xfrm>
            <a:off x="4051539" y="1247941"/>
            <a:ext cx="0" cy="2832355"/>
          </a:xfrm>
          <a:prstGeom prst="line">
            <a:avLst/>
          </a:prstGeom>
          <a:solidFill>
            <a:schemeClr val="accent2"/>
          </a:solidFill>
          <a:ln w="1778" cap="flat" cmpd="sng" algn="ctr">
            <a:solidFill>
              <a:srgbClr val="FF0000"/>
            </a:solidFill>
            <a:prstDash val="solid"/>
            <a:round/>
            <a:headEnd type="none" w="med" len="med"/>
            <a:tailEnd type="none" w="med" len="med"/>
          </a:ln>
          <a:effectLst/>
        </p:spPr>
      </p:cxnSp>
      <p:sp>
        <p:nvSpPr>
          <p:cNvPr id="15" name="Tekstfelt 14">
            <a:extLst>
              <a:ext uri="{FF2B5EF4-FFF2-40B4-BE49-F238E27FC236}">
                <a16:creationId xmlns:a16="http://schemas.microsoft.com/office/drawing/2014/main" id="{D68D1792-4DBE-CBBF-0D86-D50FFB76BB41}"/>
              </a:ext>
            </a:extLst>
          </p:cNvPr>
          <p:cNvSpPr txBox="1"/>
          <p:nvPr/>
        </p:nvSpPr>
        <p:spPr>
          <a:xfrm>
            <a:off x="2989597" y="5645672"/>
            <a:ext cx="611386" cy="233910"/>
          </a:xfrm>
          <a:prstGeom prst="rect">
            <a:avLst/>
          </a:prstGeom>
          <a:noFill/>
        </p:spPr>
        <p:txBody>
          <a:bodyPr wrap="none" lIns="0" tIns="0" rIns="0" bIns="0" rtlCol="0">
            <a:spAutoFit/>
          </a:bodyPr>
          <a:lstStyle/>
          <a:p>
            <a:pPr>
              <a:lnSpc>
                <a:spcPct val="95000"/>
              </a:lnSpc>
            </a:pPr>
            <a:r>
              <a:rPr lang="da-DK" sz="1600" noProof="0" dirty="0">
                <a:latin typeface="+mn-lt"/>
              </a:rPr>
              <a:t>Kontrol</a:t>
            </a:r>
          </a:p>
        </p:txBody>
      </p:sp>
      <p:sp>
        <p:nvSpPr>
          <p:cNvPr id="16" name="Tekstfelt 15">
            <a:extLst>
              <a:ext uri="{FF2B5EF4-FFF2-40B4-BE49-F238E27FC236}">
                <a16:creationId xmlns:a16="http://schemas.microsoft.com/office/drawing/2014/main" id="{C6E838FD-846B-5021-CE7A-D25D48B98E6B}"/>
              </a:ext>
            </a:extLst>
          </p:cNvPr>
          <p:cNvSpPr txBox="1"/>
          <p:nvPr/>
        </p:nvSpPr>
        <p:spPr>
          <a:xfrm>
            <a:off x="3850449" y="5648881"/>
            <a:ext cx="442429" cy="233910"/>
          </a:xfrm>
          <a:prstGeom prst="rect">
            <a:avLst/>
          </a:prstGeom>
          <a:noFill/>
        </p:spPr>
        <p:txBody>
          <a:bodyPr wrap="none" lIns="0" tIns="0" rIns="0" bIns="0" rtlCol="0">
            <a:spAutoFit/>
          </a:bodyPr>
          <a:lstStyle/>
          <a:p>
            <a:pPr>
              <a:lnSpc>
                <a:spcPct val="95000"/>
              </a:lnSpc>
            </a:pPr>
            <a:r>
              <a:rPr lang="da-DK" sz="1600" noProof="0" dirty="0">
                <a:latin typeface="+mn-lt"/>
              </a:rPr>
              <a:t>Dosis</a:t>
            </a:r>
          </a:p>
        </p:txBody>
      </p:sp>
      <p:sp>
        <p:nvSpPr>
          <p:cNvPr id="19" name="Tekstfelt 18">
            <a:extLst>
              <a:ext uri="{FF2B5EF4-FFF2-40B4-BE49-F238E27FC236}">
                <a16:creationId xmlns:a16="http://schemas.microsoft.com/office/drawing/2014/main" id="{1142C58F-3011-CB95-3264-67FCBC8A0812}"/>
              </a:ext>
            </a:extLst>
          </p:cNvPr>
          <p:cNvSpPr txBox="1"/>
          <p:nvPr/>
        </p:nvSpPr>
        <p:spPr>
          <a:xfrm>
            <a:off x="1906440" y="1256066"/>
            <a:ext cx="597103" cy="233910"/>
          </a:xfrm>
          <a:prstGeom prst="rect">
            <a:avLst/>
          </a:prstGeom>
          <a:noFill/>
        </p:spPr>
        <p:txBody>
          <a:bodyPr wrap="square" lIns="0" tIns="0" rIns="0" bIns="0" rtlCol="0">
            <a:spAutoFit/>
          </a:bodyPr>
          <a:lstStyle/>
          <a:p>
            <a:pPr>
              <a:lnSpc>
                <a:spcPct val="95000"/>
              </a:lnSpc>
            </a:pPr>
            <a:r>
              <a:rPr lang="da-DK" sz="1600" noProof="0" dirty="0">
                <a:latin typeface="+mn-lt"/>
              </a:rPr>
              <a:t>Døde</a:t>
            </a:r>
          </a:p>
        </p:txBody>
      </p:sp>
      <p:sp>
        <p:nvSpPr>
          <p:cNvPr id="20" name="Tekstfelt 19">
            <a:extLst>
              <a:ext uri="{FF2B5EF4-FFF2-40B4-BE49-F238E27FC236}">
                <a16:creationId xmlns:a16="http://schemas.microsoft.com/office/drawing/2014/main" id="{374FB1D6-6E03-07B1-8FE3-0F6036ADC6E8}"/>
              </a:ext>
            </a:extLst>
          </p:cNvPr>
          <p:cNvSpPr txBox="1"/>
          <p:nvPr/>
        </p:nvSpPr>
        <p:spPr>
          <a:xfrm>
            <a:off x="6559076" y="5437208"/>
            <a:ext cx="406650" cy="233910"/>
          </a:xfrm>
          <a:prstGeom prst="rect">
            <a:avLst/>
          </a:prstGeom>
          <a:noFill/>
        </p:spPr>
        <p:txBody>
          <a:bodyPr wrap="none" lIns="0" tIns="0" rIns="0" bIns="0" rtlCol="0">
            <a:spAutoFit/>
          </a:bodyPr>
          <a:lstStyle/>
          <a:p>
            <a:pPr>
              <a:lnSpc>
                <a:spcPct val="95000"/>
              </a:lnSpc>
            </a:pPr>
            <a:r>
              <a:rPr lang="da-DK" sz="1600" noProof="0" dirty="0" err="1">
                <a:latin typeface="+mn-lt"/>
              </a:rPr>
              <a:t>Konc</a:t>
            </a:r>
            <a:endParaRPr lang="da-DK" sz="1600" noProof="0" dirty="0">
              <a:latin typeface="+mn-lt"/>
            </a:endParaRPr>
          </a:p>
        </p:txBody>
      </p:sp>
      <p:sp>
        <p:nvSpPr>
          <p:cNvPr id="23" name="Tekstfelt 22">
            <a:extLst>
              <a:ext uri="{FF2B5EF4-FFF2-40B4-BE49-F238E27FC236}">
                <a16:creationId xmlns:a16="http://schemas.microsoft.com/office/drawing/2014/main" id="{6FB2C9CC-7E6A-52FF-B923-959B49634CA5}"/>
              </a:ext>
            </a:extLst>
          </p:cNvPr>
          <p:cNvSpPr txBox="1"/>
          <p:nvPr/>
        </p:nvSpPr>
        <p:spPr>
          <a:xfrm>
            <a:off x="3150558" y="3663615"/>
            <a:ext cx="563593" cy="233910"/>
          </a:xfrm>
          <a:prstGeom prst="rect">
            <a:avLst/>
          </a:prstGeom>
          <a:noFill/>
        </p:spPr>
        <p:txBody>
          <a:bodyPr wrap="square" lIns="0" tIns="0" rIns="0" bIns="0" rtlCol="0">
            <a:spAutoFit/>
          </a:bodyPr>
          <a:lstStyle/>
          <a:p>
            <a:pPr>
              <a:lnSpc>
                <a:spcPct val="95000"/>
              </a:lnSpc>
            </a:pPr>
            <a:r>
              <a:rPr lang="da-DK" sz="1600" noProof="0" dirty="0">
                <a:latin typeface="+mn-lt"/>
              </a:rPr>
              <a:t>±SD</a:t>
            </a:r>
          </a:p>
        </p:txBody>
      </p:sp>
      <p:sp>
        <p:nvSpPr>
          <p:cNvPr id="24" name="Tekstfelt 23">
            <a:extLst>
              <a:ext uri="{FF2B5EF4-FFF2-40B4-BE49-F238E27FC236}">
                <a16:creationId xmlns:a16="http://schemas.microsoft.com/office/drawing/2014/main" id="{F6912AD4-B3A8-8C78-5AF2-C297BD4116B7}"/>
              </a:ext>
            </a:extLst>
          </p:cNvPr>
          <p:cNvSpPr txBox="1"/>
          <p:nvPr/>
        </p:nvSpPr>
        <p:spPr>
          <a:xfrm>
            <a:off x="5564229" y="3378371"/>
            <a:ext cx="563593" cy="233910"/>
          </a:xfrm>
          <a:prstGeom prst="rect">
            <a:avLst/>
          </a:prstGeom>
          <a:noFill/>
        </p:spPr>
        <p:txBody>
          <a:bodyPr wrap="square" lIns="0" tIns="0" rIns="0" bIns="0" rtlCol="0">
            <a:spAutoFit/>
          </a:bodyPr>
          <a:lstStyle/>
          <a:p>
            <a:pPr>
              <a:lnSpc>
                <a:spcPct val="95000"/>
              </a:lnSpc>
            </a:pPr>
            <a:r>
              <a:rPr lang="da-DK" sz="1600" noProof="0" dirty="0">
                <a:latin typeface="+mn-lt"/>
              </a:rPr>
              <a:t>±SD</a:t>
            </a:r>
          </a:p>
        </p:txBody>
      </p:sp>
      <p:sp>
        <p:nvSpPr>
          <p:cNvPr id="25" name="Rektangel 24">
            <a:extLst>
              <a:ext uri="{FF2B5EF4-FFF2-40B4-BE49-F238E27FC236}">
                <a16:creationId xmlns:a16="http://schemas.microsoft.com/office/drawing/2014/main" id="{7B15CBBE-C028-04C2-0A82-512D680FF3B1}"/>
              </a:ext>
            </a:extLst>
          </p:cNvPr>
          <p:cNvSpPr/>
          <p:nvPr/>
        </p:nvSpPr>
        <p:spPr bwMode="auto">
          <a:xfrm>
            <a:off x="4825616" y="3897525"/>
            <a:ext cx="357614" cy="1578828"/>
          </a:xfrm>
          <a:prstGeom prst="rect">
            <a:avLst/>
          </a:prstGeom>
          <a:solidFill>
            <a:srgbClr val="00B050"/>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noProof="0" dirty="0">
              <a:ln>
                <a:noFill/>
              </a:ln>
              <a:solidFill>
                <a:schemeClr val="bg1"/>
              </a:solidFill>
              <a:effectLst/>
              <a:latin typeface="AU Passata" pitchFamily="34" charset="0"/>
            </a:endParaRPr>
          </a:p>
        </p:txBody>
      </p:sp>
      <p:sp>
        <p:nvSpPr>
          <p:cNvPr id="26" name="Rektangel 25">
            <a:extLst>
              <a:ext uri="{FF2B5EF4-FFF2-40B4-BE49-F238E27FC236}">
                <a16:creationId xmlns:a16="http://schemas.microsoft.com/office/drawing/2014/main" id="{A2A8F560-E8FA-F250-ABF2-D9D7C9424FAF}"/>
              </a:ext>
            </a:extLst>
          </p:cNvPr>
          <p:cNvSpPr/>
          <p:nvPr/>
        </p:nvSpPr>
        <p:spPr bwMode="auto">
          <a:xfrm>
            <a:off x="5564229" y="3663615"/>
            <a:ext cx="422693" cy="1823736"/>
          </a:xfrm>
          <a:prstGeom prst="rect">
            <a:avLst/>
          </a:prstGeom>
          <a:solidFill>
            <a:schemeClr val="tx1"/>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noProof="0" dirty="0">
              <a:ln>
                <a:noFill/>
              </a:ln>
              <a:solidFill>
                <a:schemeClr val="bg1"/>
              </a:solidFill>
              <a:effectLst/>
              <a:latin typeface="AU Passata" pitchFamily="34" charset="0"/>
            </a:endParaRPr>
          </a:p>
        </p:txBody>
      </p:sp>
      <p:cxnSp>
        <p:nvCxnSpPr>
          <p:cNvPr id="27" name="Lige forbindelse 26">
            <a:extLst>
              <a:ext uri="{FF2B5EF4-FFF2-40B4-BE49-F238E27FC236}">
                <a16:creationId xmlns:a16="http://schemas.microsoft.com/office/drawing/2014/main" id="{2B056A47-50F6-8F60-2996-CF74E88F7BC9}"/>
              </a:ext>
            </a:extLst>
          </p:cNvPr>
          <p:cNvCxnSpPr>
            <a:cxnSpLocks/>
          </p:cNvCxnSpPr>
          <p:nvPr/>
        </p:nvCxnSpPr>
        <p:spPr bwMode="auto">
          <a:xfrm flipH="1">
            <a:off x="5000444" y="3827846"/>
            <a:ext cx="3979" cy="152306"/>
          </a:xfrm>
          <a:prstGeom prst="line">
            <a:avLst/>
          </a:prstGeom>
          <a:solidFill>
            <a:schemeClr val="accent2"/>
          </a:solidFill>
          <a:ln w="1778" cap="flat" cmpd="sng" algn="ctr">
            <a:solidFill>
              <a:srgbClr val="FF0000"/>
            </a:solidFill>
            <a:prstDash val="solid"/>
            <a:round/>
            <a:headEnd type="none" w="med" len="med"/>
            <a:tailEnd type="none" w="med" len="med"/>
          </a:ln>
          <a:effectLst/>
        </p:spPr>
      </p:cxnSp>
      <p:cxnSp>
        <p:nvCxnSpPr>
          <p:cNvPr id="32" name="Lige forbindelse 31">
            <a:extLst>
              <a:ext uri="{FF2B5EF4-FFF2-40B4-BE49-F238E27FC236}">
                <a16:creationId xmlns:a16="http://schemas.microsoft.com/office/drawing/2014/main" id="{7E59CD15-A13F-3616-0F04-58452B756F8E}"/>
              </a:ext>
            </a:extLst>
          </p:cNvPr>
          <p:cNvCxnSpPr>
            <a:cxnSpLocks/>
          </p:cNvCxnSpPr>
          <p:nvPr/>
        </p:nvCxnSpPr>
        <p:spPr bwMode="auto">
          <a:xfrm flipH="1">
            <a:off x="5756686" y="3593065"/>
            <a:ext cx="3979" cy="167537"/>
          </a:xfrm>
          <a:prstGeom prst="line">
            <a:avLst/>
          </a:prstGeom>
          <a:solidFill>
            <a:schemeClr val="accent2"/>
          </a:solidFill>
          <a:ln w="1778" cap="flat" cmpd="sng" algn="ctr">
            <a:solidFill>
              <a:srgbClr val="FF0000"/>
            </a:solidFill>
            <a:prstDash val="solid"/>
            <a:round/>
            <a:headEnd type="none" w="med" len="med"/>
            <a:tailEnd type="none" w="med" len="med"/>
          </a:ln>
          <a:effectLst/>
        </p:spPr>
      </p:cxnSp>
      <p:cxnSp>
        <p:nvCxnSpPr>
          <p:cNvPr id="34" name="Lige forbindelse 33">
            <a:extLst>
              <a:ext uri="{FF2B5EF4-FFF2-40B4-BE49-F238E27FC236}">
                <a16:creationId xmlns:a16="http://schemas.microsoft.com/office/drawing/2014/main" id="{51B91230-4A9C-4071-B6EC-3E581C05B264}"/>
              </a:ext>
            </a:extLst>
          </p:cNvPr>
          <p:cNvCxnSpPr>
            <a:cxnSpLocks/>
          </p:cNvCxnSpPr>
          <p:nvPr/>
        </p:nvCxnSpPr>
        <p:spPr bwMode="auto">
          <a:xfrm flipH="1">
            <a:off x="4537594" y="980729"/>
            <a:ext cx="5654" cy="4486467"/>
          </a:xfrm>
          <a:prstGeom prst="line">
            <a:avLst/>
          </a:prstGeom>
          <a:solidFill>
            <a:schemeClr val="accent2"/>
          </a:solidFill>
          <a:ln w="25400" cap="flat" cmpd="sng" algn="ctr">
            <a:solidFill>
              <a:srgbClr val="FF0000"/>
            </a:solidFill>
            <a:prstDash val="dash"/>
            <a:round/>
            <a:headEnd type="none" w="med" len="med"/>
            <a:tailEnd type="none" w="med" len="med"/>
          </a:ln>
          <a:effectLst/>
        </p:spPr>
      </p:cxnSp>
      <p:sp>
        <p:nvSpPr>
          <p:cNvPr id="38" name="Tekstfelt 37">
            <a:extLst>
              <a:ext uri="{FF2B5EF4-FFF2-40B4-BE49-F238E27FC236}">
                <a16:creationId xmlns:a16="http://schemas.microsoft.com/office/drawing/2014/main" id="{F1E5FAD0-D686-9963-5F89-A66492EF9226}"/>
              </a:ext>
            </a:extLst>
          </p:cNvPr>
          <p:cNvSpPr txBox="1"/>
          <p:nvPr/>
        </p:nvSpPr>
        <p:spPr>
          <a:xfrm>
            <a:off x="4858586" y="3593065"/>
            <a:ext cx="563593" cy="233910"/>
          </a:xfrm>
          <a:prstGeom prst="rect">
            <a:avLst/>
          </a:prstGeom>
          <a:noFill/>
        </p:spPr>
        <p:txBody>
          <a:bodyPr wrap="square" lIns="0" tIns="0" rIns="0" bIns="0" rtlCol="0">
            <a:spAutoFit/>
          </a:bodyPr>
          <a:lstStyle/>
          <a:p>
            <a:pPr>
              <a:lnSpc>
                <a:spcPct val="95000"/>
              </a:lnSpc>
            </a:pPr>
            <a:r>
              <a:rPr lang="da-DK" sz="1600" noProof="0" dirty="0">
                <a:latin typeface="+mn-lt"/>
              </a:rPr>
              <a:t>±SD</a:t>
            </a:r>
          </a:p>
        </p:txBody>
      </p:sp>
      <p:sp>
        <p:nvSpPr>
          <p:cNvPr id="39" name="Tekstfelt 38">
            <a:extLst>
              <a:ext uri="{FF2B5EF4-FFF2-40B4-BE49-F238E27FC236}">
                <a16:creationId xmlns:a16="http://schemas.microsoft.com/office/drawing/2014/main" id="{A9E6068A-1F52-3B76-501E-209298667E3A}"/>
              </a:ext>
            </a:extLst>
          </p:cNvPr>
          <p:cNvSpPr txBox="1"/>
          <p:nvPr/>
        </p:nvSpPr>
        <p:spPr>
          <a:xfrm>
            <a:off x="3911029" y="1019789"/>
            <a:ext cx="563593" cy="233910"/>
          </a:xfrm>
          <a:prstGeom prst="rect">
            <a:avLst/>
          </a:prstGeom>
          <a:noFill/>
        </p:spPr>
        <p:txBody>
          <a:bodyPr wrap="square" lIns="0" tIns="0" rIns="0" bIns="0" rtlCol="0">
            <a:spAutoFit/>
          </a:bodyPr>
          <a:lstStyle/>
          <a:p>
            <a:pPr>
              <a:lnSpc>
                <a:spcPct val="95000"/>
              </a:lnSpc>
            </a:pPr>
            <a:r>
              <a:rPr lang="da-DK" sz="1600" noProof="0" dirty="0">
                <a:latin typeface="+mn-lt"/>
              </a:rPr>
              <a:t>±SD</a:t>
            </a:r>
          </a:p>
        </p:txBody>
      </p:sp>
      <p:sp>
        <p:nvSpPr>
          <p:cNvPr id="40" name="Tekstfelt 39">
            <a:extLst>
              <a:ext uri="{FF2B5EF4-FFF2-40B4-BE49-F238E27FC236}">
                <a16:creationId xmlns:a16="http://schemas.microsoft.com/office/drawing/2014/main" id="{CE8B9394-C946-7A27-04D4-E43B8DE91653}"/>
              </a:ext>
            </a:extLst>
          </p:cNvPr>
          <p:cNvSpPr txBox="1"/>
          <p:nvPr/>
        </p:nvSpPr>
        <p:spPr>
          <a:xfrm>
            <a:off x="5564229" y="5645672"/>
            <a:ext cx="442429" cy="233910"/>
          </a:xfrm>
          <a:prstGeom prst="rect">
            <a:avLst/>
          </a:prstGeom>
          <a:noFill/>
        </p:spPr>
        <p:txBody>
          <a:bodyPr wrap="none" lIns="0" tIns="0" rIns="0" bIns="0" rtlCol="0">
            <a:spAutoFit/>
          </a:bodyPr>
          <a:lstStyle/>
          <a:p>
            <a:pPr>
              <a:lnSpc>
                <a:spcPct val="95000"/>
              </a:lnSpc>
            </a:pPr>
            <a:r>
              <a:rPr lang="da-DK" sz="1600" noProof="0" dirty="0">
                <a:latin typeface="+mn-lt"/>
              </a:rPr>
              <a:t>Dosis</a:t>
            </a:r>
          </a:p>
        </p:txBody>
      </p:sp>
      <p:sp>
        <p:nvSpPr>
          <p:cNvPr id="41" name="Tekstfelt 40">
            <a:extLst>
              <a:ext uri="{FF2B5EF4-FFF2-40B4-BE49-F238E27FC236}">
                <a16:creationId xmlns:a16="http://schemas.microsoft.com/office/drawing/2014/main" id="{C7A36014-B767-E374-6403-433C98BC02C7}"/>
              </a:ext>
            </a:extLst>
          </p:cNvPr>
          <p:cNvSpPr txBox="1"/>
          <p:nvPr/>
        </p:nvSpPr>
        <p:spPr>
          <a:xfrm>
            <a:off x="4767660" y="5671118"/>
            <a:ext cx="611386" cy="233910"/>
          </a:xfrm>
          <a:prstGeom prst="rect">
            <a:avLst/>
          </a:prstGeom>
          <a:noFill/>
        </p:spPr>
        <p:txBody>
          <a:bodyPr wrap="none" lIns="0" tIns="0" rIns="0" bIns="0" rtlCol="0">
            <a:spAutoFit/>
          </a:bodyPr>
          <a:lstStyle/>
          <a:p>
            <a:pPr>
              <a:lnSpc>
                <a:spcPct val="95000"/>
              </a:lnSpc>
            </a:pPr>
            <a:r>
              <a:rPr lang="da-DK" sz="1600" noProof="0" dirty="0">
                <a:latin typeface="+mn-lt"/>
              </a:rPr>
              <a:t>Kontrol</a:t>
            </a:r>
          </a:p>
        </p:txBody>
      </p:sp>
      <p:sp>
        <p:nvSpPr>
          <p:cNvPr id="42" name="Tekstfelt 41">
            <a:extLst>
              <a:ext uri="{FF2B5EF4-FFF2-40B4-BE49-F238E27FC236}">
                <a16:creationId xmlns:a16="http://schemas.microsoft.com/office/drawing/2014/main" id="{6CA36A70-85D9-CC62-3A4B-C20BDDF43F18}"/>
              </a:ext>
            </a:extLst>
          </p:cNvPr>
          <p:cNvSpPr txBox="1"/>
          <p:nvPr/>
        </p:nvSpPr>
        <p:spPr>
          <a:xfrm>
            <a:off x="2989597" y="1414593"/>
            <a:ext cx="698740" cy="233910"/>
          </a:xfrm>
          <a:prstGeom prst="rect">
            <a:avLst/>
          </a:prstGeom>
          <a:noFill/>
        </p:spPr>
        <p:txBody>
          <a:bodyPr wrap="square" lIns="0" tIns="0" rIns="0" bIns="0" rtlCol="0">
            <a:spAutoFit/>
          </a:bodyPr>
          <a:lstStyle/>
          <a:p>
            <a:pPr>
              <a:lnSpc>
                <a:spcPct val="95000"/>
              </a:lnSpc>
            </a:pPr>
            <a:r>
              <a:rPr lang="da-DK" sz="1600" noProof="0" dirty="0">
                <a:solidFill>
                  <a:srgbClr val="FF0000"/>
                </a:solidFill>
                <a:latin typeface="+mn-lt"/>
              </a:rPr>
              <a:t>1</a:t>
            </a:r>
          </a:p>
        </p:txBody>
      </p:sp>
      <p:sp>
        <p:nvSpPr>
          <p:cNvPr id="43" name="Tekstfelt 42">
            <a:extLst>
              <a:ext uri="{FF2B5EF4-FFF2-40B4-BE49-F238E27FC236}">
                <a16:creationId xmlns:a16="http://schemas.microsoft.com/office/drawing/2014/main" id="{14DB9D14-3828-E376-3022-AD1549B1622F}"/>
              </a:ext>
            </a:extLst>
          </p:cNvPr>
          <p:cNvSpPr txBox="1"/>
          <p:nvPr/>
        </p:nvSpPr>
        <p:spPr>
          <a:xfrm>
            <a:off x="5377840" y="1473169"/>
            <a:ext cx="698740" cy="233910"/>
          </a:xfrm>
          <a:prstGeom prst="rect">
            <a:avLst/>
          </a:prstGeom>
          <a:noFill/>
        </p:spPr>
        <p:txBody>
          <a:bodyPr wrap="square" lIns="0" tIns="0" rIns="0" bIns="0" rtlCol="0">
            <a:spAutoFit/>
          </a:bodyPr>
          <a:lstStyle/>
          <a:p>
            <a:pPr>
              <a:lnSpc>
                <a:spcPct val="95000"/>
              </a:lnSpc>
            </a:pPr>
            <a:r>
              <a:rPr lang="da-DK" sz="1600" b="1" noProof="0" dirty="0">
                <a:solidFill>
                  <a:srgbClr val="FF0000"/>
                </a:solidFill>
              </a:rPr>
              <a:t>2</a:t>
            </a:r>
            <a:endParaRPr lang="da-DK" sz="1600" b="1" noProof="0" dirty="0">
              <a:solidFill>
                <a:srgbClr val="FF0000"/>
              </a:solidFill>
              <a:latin typeface="+mn-lt"/>
            </a:endParaRPr>
          </a:p>
        </p:txBody>
      </p:sp>
      <p:pic>
        <p:nvPicPr>
          <p:cNvPr id="3" name="Billede 4">
            <a:extLst>
              <a:ext uri="{FF2B5EF4-FFF2-40B4-BE49-F238E27FC236}">
                <a16:creationId xmlns:a16="http://schemas.microsoft.com/office/drawing/2014/main" id="{A67A64FB-7FBB-ED3A-38C7-F78C9E124CD7}"/>
              </a:ext>
            </a:extLst>
          </p:cNvPr>
          <p:cNvPicPr>
            <a:picLocks noChangeAspect="1"/>
          </p:cNvPicPr>
          <p:nvPr/>
        </p:nvPicPr>
        <p:blipFill>
          <a:blip r:embed="rId6"/>
          <a:stretch>
            <a:fillRect/>
          </a:stretch>
        </p:blipFill>
        <p:spPr>
          <a:xfrm>
            <a:off x="8829092" y="21243"/>
            <a:ext cx="2829699" cy="2119544"/>
          </a:xfrm>
          <a:prstGeom prst="rect">
            <a:avLst/>
          </a:prstGeom>
        </p:spPr>
      </p:pic>
      <p:pic>
        <p:nvPicPr>
          <p:cNvPr id="11" name="Billede 1">
            <a:extLst>
              <a:ext uri="{FF2B5EF4-FFF2-40B4-BE49-F238E27FC236}">
                <a16:creationId xmlns:a16="http://schemas.microsoft.com/office/drawing/2014/main" id="{ED8EA3F3-2EF7-5E41-BF4A-C513686CA5F6}"/>
              </a:ext>
            </a:extLst>
          </p:cNvPr>
          <p:cNvPicPr>
            <a:picLocks noChangeAspect="1"/>
          </p:cNvPicPr>
          <p:nvPr/>
        </p:nvPicPr>
        <p:blipFill>
          <a:blip r:embed="rId7"/>
          <a:stretch>
            <a:fillRect/>
          </a:stretch>
        </p:blipFill>
        <p:spPr>
          <a:xfrm>
            <a:off x="8933606" y="2229697"/>
            <a:ext cx="3258394" cy="4628303"/>
          </a:xfrm>
          <a:prstGeom prst="rect">
            <a:avLst/>
          </a:prstGeom>
        </p:spPr>
      </p:pic>
    </p:spTree>
    <p:extLst>
      <p:ext uri="{BB962C8B-B14F-4D97-AF65-F5344CB8AC3E}">
        <p14:creationId xmlns:p14="http://schemas.microsoft.com/office/powerpoint/2010/main" val="29268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C030ED0B-C945-0309-0330-D99C9A1751C6}"/>
              </a:ext>
            </a:extLst>
          </p:cNvPr>
          <p:cNvPicPr>
            <a:picLocks noChangeAspect="1"/>
          </p:cNvPicPr>
          <p:nvPr/>
        </p:nvPicPr>
        <p:blipFill>
          <a:blip r:embed="rId2"/>
          <a:stretch>
            <a:fillRect/>
          </a:stretch>
        </p:blipFill>
        <p:spPr>
          <a:xfrm>
            <a:off x="9152021" y="1545"/>
            <a:ext cx="3039979" cy="3720223"/>
          </a:xfrm>
          <a:prstGeom prst="rect">
            <a:avLst/>
          </a:prstGeom>
          <a:noFill/>
        </p:spPr>
      </p:pic>
      <p:sp>
        <p:nvSpPr>
          <p:cNvPr id="2" name="Titel 1">
            <a:extLst>
              <a:ext uri="{FF2B5EF4-FFF2-40B4-BE49-F238E27FC236}">
                <a16:creationId xmlns:a16="http://schemas.microsoft.com/office/drawing/2014/main" id="{575233DD-D29B-5BCB-544E-6D8145D42FEA}"/>
              </a:ext>
            </a:extLst>
          </p:cNvPr>
          <p:cNvSpPr>
            <a:spLocks noGrp="1"/>
          </p:cNvSpPr>
          <p:nvPr>
            <p:ph type="title"/>
          </p:nvPr>
        </p:nvSpPr>
        <p:spPr>
          <a:xfrm>
            <a:off x="316883" y="230400"/>
            <a:ext cx="5645733" cy="752400"/>
          </a:xfrm>
        </p:spPr>
        <p:txBody>
          <a:bodyPr wrap="square" anchor="t">
            <a:normAutofit fontScale="90000"/>
          </a:bodyPr>
          <a:lstStyle/>
          <a:p>
            <a:r>
              <a:rPr lang="da-DK" noProof="0" dirty="0"/>
              <a:t>Analyse - kausalitet</a:t>
            </a:r>
          </a:p>
        </p:txBody>
      </p:sp>
      <p:sp>
        <p:nvSpPr>
          <p:cNvPr id="4" name="Pladsholder til dato 3">
            <a:extLst>
              <a:ext uri="{FF2B5EF4-FFF2-40B4-BE49-F238E27FC236}">
                <a16:creationId xmlns:a16="http://schemas.microsoft.com/office/drawing/2014/main" id="{552916C5-347A-701F-877F-F6CE99097AE7}"/>
              </a:ext>
            </a:extLst>
          </p:cNvPr>
          <p:cNvSpPr>
            <a:spLocks noGrp="1"/>
          </p:cNvSpPr>
          <p:nvPr>
            <p:ph type="dt" sz="half" idx="4294967295"/>
          </p:nvPr>
        </p:nvSpPr>
        <p:spPr>
          <a:xfrm>
            <a:off x="0" y="7020000"/>
            <a:ext cx="0" cy="0"/>
          </a:xfrm>
        </p:spPr>
        <p:txBody>
          <a:bodyPr/>
          <a:lstStyle/>
          <a:p>
            <a:pPr>
              <a:spcAft>
                <a:spcPts val="600"/>
              </a:spcAft>
            </a:pPr>
            <a:fld id="{E4625920-9EE4-416C-A80D-8F5569097377}" type="datetime1">
              <a:rPr lang="da-DK" noProof="0" smtClean="0"/>
              <a:pPr>
                <a:spcAft>
                  <a:spcPts val="600"/>
                </a:spcAft>
              </a:pPr>
              <a:t>28-08-2025</a:t>
            </a:fld>
            <a:r>
              <a:rPr lang="da-DK" noProof="0" dirty="0"/>
              <a:t>08/08/2022</a:t>
            </a:r>
          </a:p>
        </p:txBody>
      </p:sp>
      <p:pic>
        <p:nvPicPr>
          <p:cNvPr id="5" name="Billede 4">
            <a:extLst>
              <a:ext uri="{FF2B5EF4-FFF2-40B4-BE49-F238E27FC236}">
                <a16:creationId xmlns:a16="http://schemas.microsoft.com/office/drawing/2014/main" id="{9693B116-A9F5-8145-7AFA-7634A43D6B02}"/>
              </a:ext>
            </a:extLst>
          </p:cNvPr>
          <p:cNvPicPr>
            <a:picLocks noChangeAspect="1"/>
          </p:cNvPicPr>
          <p:nvPr/>
        </p:nvPicPr>
        <p:blipFill>
          <a:blip r:embed="rId3"/>
          <a:stretch>
            <a:fillRect/>
          </a:stretch>
        </p:blipFill>
        <p:spPr>
          <a:xfrm>
            <a:off x="1155904" y="1740568"/>
            <a:ext cx="4125702" cy="3248526"/>
          </a:xfrm>
          <a:prstGeom prst="rect">
            <a:avLst/>
          </a:prstGeom>
        </p:spPr>
      </p:pic>
      <p:pic>
        <p:nvPicPr>
          <p:cNvPr id="6" name="Picture 26" descr="Et billede, der indeholder tekst, skærmbillede, træ, kort&#10;&#10;Automatisk genereret beskrivelse">
            <a:extLst>
              <a:ext uri="{FF2B5EF4-FFF2-40B4-BE49-F238E27FC236}">
                <a16:creationId xmlns:a16="http://schemas.microsoft.com/office/drawing/2014/main" id="{5D935F73-EC58-4A09-18FB-7858D43AA9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1636" y="4370428"/>
            <a:ext cx="4290364" cy="2486027"/>
          </a:xfrm>
          <a:prstGeom prst="rect">
            <a:avLst/>
          </a:prstGeom>
          <a:noFill/>
          <a:ln>
            <a:noFill/>
          </a:ln>
        </p:spPr>
      </p:pic>
      <mc:AlternateContent xmlns:mc="http://schemas.openxmlformats.org/markup-compatibility/2006" xmlns:a14="http://schemas.microsoft.com/office/drawing/2010/main">
        <mc:Choice Requires="a14">
          <p:sp>
            <p:nvSpPr>
              <p:cNvPr id="8" name="Tekstfelt 7">
                <a:extLst>
                  <a:ext uri="{FF2B5EF4-FFF2-40B4-BE49-F238E27FC236}">
                    <a16:creationId xmlns:a16="http://schemas.microsoft.com/office/drawing/2014/main" id="{919C2A79-43B7-B090-5314-3C1873ACAE18}"/>
                  </a:ext>
                </a:extLst>
              </p:cNvPr>
              <p:cNvSpPr txBox="1"/>
              <p:nvPr/>
            </p:nvSpPr>
            <p:spPr>
              <a:xfrm>
                <a:off x="607596" y="5840774"/>
                <a:ext cx="7086600" cy="425758"/>
              </a:xfrm>
              <a:prstGeom prst="rect">
                <a:avLst/>
              </a:prstGeom>
              <a:noFill/>
            </p:spPr>
            <p:txBody>
              <a:bodyPr wrap="square">
                <a:spAutoFit/>
              </a:bodyPr>
              <a:lstStyle/>
              <a:p>
                <a:pPr algn="just">
                  <a:lnSpc>
                    <a:spcPts val="1300"/>
                  </a:lnSpc>
                  <a:spcAft>
                    <a:spcPts val="1300"/>
                  </a:spcAft>
                </a:pPr>
                <a14:m>
                  <m:oMathPara xmlns:m="http://schemas.openxmlformats.org/officeDocument/2006/math">
                    <m:oMathParaPr>
                      <m:jc m:val="centerGroup"/>
                    </m:oMathParaPr>
                    <m:oMath xmlns:m="http://schemas.openxmlformats.org/officeDocument/2006/math">
                      <m:r>
                        <a:rPr lang="da-DK" sz="1800" i="1" noProof="0" smtClean="0">
                          <a:effectLst/>
                          <a:latin typeface="Cambria Math" panose="02040503050406030204" pitchFamily="18" charset="0"/>
                          <a:ea typeface="Times New Roman" panose="02020603050405020304" pitchFamily="18" charset="0"/>
                          <a:cs typeface="Times New Roman" panose="02020603050405020304" pitchFamily="18" charset="0"/>
                        </a:rPr>
                        <m:t>𝑀𝑜𝐸</m:t>
                      </m:r>
                      <m:r>
                        <a:rPr lang="da-DK" sz="1800" noProof="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da-DK" sz="1800" i="1" noProof="0"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1800" i="1" noProof="0">
                              <a:effectLst/>
                              <a:latin typeface="Cambria Math" panose="02040503050406030204" pitchFamily="18" charset="0"/>
                              <a:ea typeface="Times New Roman" panose="02020603050405020304" pitchFamily="18" charset="0"/>
                              <a:cs typeface="Times New Roman" panose="02020603050405020304" pitchFamily="18" charset="0"/>
                            </a:rPr>
                            <m:t>𝐺𝑟</m:t>
                          </m:r>
                          <m:r>
                            <a:rPr lang="da-DK" sz="1800" noProof="0" smtClean="0">
                              <a:effectLst/>
                              <a:latin typeface="Cambria Math" panose="02040503050406030204" pitchFamily="18" charset="0"/>
                              <a:ea typeface="Times New Roman" panose="02020603050405020304" pitchFamily="18" charset="0"/>
                              <a:cs typeface="Times New Roman" panose="02020603050405020304" pitchFamily="18" charset="0"/>
                            </a:rPr>
                            <m:t>æ</m:t>
                          </m:r>
                          <m:r>
                            <a:rPr lang="da-DK" sz="1800" i="1" noProof="0">
                              <a:effectLst/>
                              <a:latin typeface="Cambria Math" panose="02040503050406030204" pitchFamily="18" charset="0"/>
                              <a:ea typeface="Times New Roman" panose="02020603050405020304" pitchFamily="18" charset="0"/>
                              <a:cs typeface="Times New Roman" panose="02020603050405020304" pitchFamily="18" charset="0"/>
                            </a:rPr>
                            <m:t>𝑛𝑠𝑒𝑣</m:t>
                          </m:r>
                          <m:r>
                            <a:rPr lang="da-DK" sz="1800" noProof="0" smtClean="0">
                              <a:effectLst/>
                              <a:latin typeface="Cambria Math" panose="02040503050406030204" pitchFamily="18" charset="0"/>
                              <a:ea typeface="Times New Roman" panose="02020603050405020304" pitchFamily="18" charset="0"/>
                              <a:cs typeface="Times New Roman" panose="02020603050405020304" pitchFamily="18" charset="0"/>
                            </a:rPr>
                            <m:t>æ</m:t>
                          </m:r>
                          <m:r>
                            <a:rPr lang="da-DK" sz="1800" i="1" noProof="0">
                              <a:effectLst/>
                              <a:latin typeface="Cambria Math" panose="02040503050406030204" pitchFamily="18" charset="0"/>
                              <a:ea typeface="Times New Roman" panose="02020603050405020304" pitchFamily="18" charset="0"/>
                              <a:cs typeface="Times New Roman" panose="02020603050405020304" pitchFamily="18" charset="0"/>
                            </a:rPr>
                            <m:t>𝑟𝑑𝑖</m:t>
                          </m:r>
                        </m:num>
                        <m:den>
                          <m:r>
                            <a:rPr lang="da-DK" sz="1800" i="1" noProof="0">
                              <a:effectLst/>
                              <a:latin typeface="Cambria Math" panose="02040503050406030204" pitchFamily="18" charset="0"/>
                              <a:ea typeface="Times New Roman" panose="02020603050405020304" pitchFamily="18" charset="0"/>
                              <a:cs typeface="Times New Roman" panose="02020603050405020304" pitchFamily="18" charset="0"/>
                            </a:rPr>
                            <m:t>𝐸𝑘𝑠𝑝𝑜𝑛𝑒𝑟𝑖𝑛𝑔𝑠𝑘𝑜𝑛𝑐𝑒𝑛𝑡𝑟𝑎𝑡𝑖𝑜𝑛</m:t>
                          </m:r>
                        </m:den>
                      </m:f>
                      <m:r>
                        <a:rPr lang="da-DK" sz="1800" noProof="0" smtClean="0">
                          <a:effectLst/>
                          <a:latin typeface="Cambria Math" panose="02040503050406030204" pitchFamily="18" charset="0"/>
                          <a:ea typeface="Times New Roman" panose="02020603050405020304" pitchFamily="18" charset="0"/>
                          <a:cs typeface="Times New Roman" panose="02020603050405020304" pitchFamily="18" charset="0"/>
                        </a:rPr>
                        <m:t>&lt;1→</m:t>
                      </m:r>
                      <m:r>
                        <a:rPr lang="da-DK" sz="1800" i="1" noProof="0">
                          <a:effectLst/>
                          <a:latin typeface="Cambria Math" panose="02040503050406030204" pitchFamily="18" charset="0"/>
                          <a:ea typeface="Times New Roman" panose="02020603050405020304" pitchFamily="18" charset="0"/>
                          <a:cs typeface="Times New Roman" panose="02020603050405020304" pitchFamily="18" charset="0"/>
                        </a:rPr>
                        <m:t>𝑢𝑎𝑐𝑐𝑒𝑝𝑡𝑎𝑏𝑒𝑙</m:t>
                      </m:r>
                      <m:r>
                        <a:rPr lang="da-DK" sz="1800" noProof="0">
                          <a:effectLst/>
                          <a:latin typeface="Cambria Math" panose="02040503050406030204" pitchFamily="18" charset="0"/>
                          <a:ea typeface="Times New Roman" panose="02020603050405020304" pitchFamily="18" charset="0"/>
                          <a:cs typeface="Times New Roman" panose="02020603050405020304" pitchFamily="18" charset="0"/>
                        </a:rPr>
                        <m:t> </m:t>
                      </m:r>
                      <m:r>
                        <a:rPr lang="da-DK" sz="1800" i="1" noProof="0">
                          <a:effectLst/>
                          <a:latin typeface="Cambria Math" panose="02040503050406030204" pitchFamily="18" charset="0"/>
                          <a:ea typeface="Times New Roman" panose="02020603050405020304" pitchFamily="18" charset="0"/>
                          <a:cs typeface="Times New Roman" panose="02020603050405020304" pitchFamily="18" charset="0"/>
                        </a:rPr>
                        <m:t>𝑟𝑖𝑠𝑖𝑘𝑜</m:t>
                      </m:r>
                    </m:oMath>
                  </m:oMathPara>
                </a14:m>
                <a:endParaRPr lang="da-DK" sz="1800" noProof="0" dirty="0">
                  <a:effectLst/>
                  <a:latin typeface="Book Antiqua" panose="02040602050305030304" pitchFamily="18" charset="0"/>
                  <a:ea typeface="Times New Roman" panose="02020603050405020304" pitchFamily="18" charset="0"/>
                  <a:cs typeface="Times New Roman" panose="02020603050405020304" pitchFamily="18" charset="0"/>
                </a:endParaRPr>
              </a:p>
            </p:txBody>
          </p:sp>
        </mc:Choice>
        <mc:Fallback xmlns="">
          <p:sp>
            <p:nvSpPr>
              <p:cNvPr id="8" name="Tekstfelt 7">
                <a:extLst>
                  <a:ext uri="{FF2B5EF4-FFF2-40B4-BE49-F238E27FC236}">
                    <a16:creationId xmlns:a16="http://schemas.microsoft.com/office/drawing/2014/main" id="{919C2A79-43B7-B090-5314-3C1873ACAE18}"/>
                  </a:ext>
                </a:extLst>
              </p:cNvPr>
              <p:cNvSpPr txBox="1">
                <a:spLocks noRot="1" noChangeAspect="1" noMove="1" noResize="1" noEditPoints="1" noAdjustHandles="1" noChangeArrowheads="1" noChangeShapeType="1" noTextEdit="1"/>
              </p:cNvSpPr>
              <p:nvPr/>
            </p:nvSpPr>
            <p:spPr>
              <a:xfrm>
                <a:off x="607596" y="5840774"/>
                <a:ext cx="7086600" cy="425758"/>
              </a:xfrm>
              <a:prstGeom prst="rect">
                <a:avLst/>
              </a:prstGeom>
              <a:blipFill>
                <a:blip r:embed="rId5"/>
                <a:stretch>
                  <a:fillRect t="-65714"/>
                </a:stretch>
              </a:blipFill>
            </p:spPr>
            <p:txBody>
              <a:bodyPr/>
              <a:lstStyle/>
              <a:p>
                <a:r>
                  <a:rPr lang="da-DK">
                    <a:noFill/>
                  </a:rPr>
                  <a:t> </a:t>
                </a:r>
              </a:p>
            </p:txBody>
          </p:sp>
        </mc:Fallback>
      </mc:AlternateContent>
      <p:sp>
        <p:nvSpPr>
          <p:cNvPr id="3" name="TextBox 2">
            <a:extLst>
              <a:ext uri="{FF2B5EF4-FFF2-40B4-BE49-F238E27FC236}">
                <a16:creationId xmlns:a16="http://schemas.microsoft.com/office/drawing/2014/main" id="{9C4993EB-BDEB-C582-3084-F71AC289EC23}"/>
              </a:ext>
            </a:extLst>
          </p:cNvPr>
          <p:cNvSpPr txBox="1"/>
          <p:nvPr/>
        </p:nvSpPr>
        <p:spPr>
          <a:xfrm>
            <a:off x="5753436" y="1472750"/>
            <a:ext cx="3252999" cy="2105192"/>
          </a:xfrm>
          <a:prstGeom prst="rect">
            <a:avLst/>
          </a:prstGeom>
          <a:noFill/>
        </p:spPr>
        <p:txBody>
          <a:bodyPr wrap="square" lIns="0" tIns="0" rIns="0" bIns="0" rtlCol="0">
            <a:spAutoFit/>
          </a:bodyPr>
          <a:lstStyle/>
          <a:p>
            <a:pPr>
              <a:lnSpc>
                <a:spcPct val="95000"/>
              </a:lnSpc>
            </a:pPr>
            <a:r>
              <a:rPr lang="da-DK" sz="1600" noProof="0" dirty="0">
                <a:solidFill>
                  <a:srgbClr val="FF0000"/>
                </a:solidFill>
                <a:latin typeface="+mn-lt"/>
              </a:rPr>
              <a:t>Værdier</a:t>
            </a:r>
            <a:r>
              <a:rPr lang="da-DK" sz="1600" noProof="0" dirty="0">
                <a:latin typeface="+mn-lt"/>
              </a:rPr>
              <a:t>: Grænseværdier – Miljøkvalitetskrav (</a:t>
            </a:r>
            <a:r>
              <a:rPr lang="da-DK" sz="1600" noProof="0" dirty="0">
                <a:solidFill>
                  <a:srgbClr val="FF0000"/>
                </a:solidFill>
                <a:latin typeface="+mn-lt"/>
              </a:rPr>
              <a:t>MKK</a:t>
            </a:r>
            <a:r>
              <a:rPr lang="da-DK" sz="1600" noProof="0" dirty="0">
                <a:latin typeface="+mn-lt"/>
              </a:rPr>
              <a:t>) – forsigtige og skrappe kravværdier</a:t>
            </a:r>
            <a:r>
              <a:rPr lang="da-DK" sz="1600" noProof="0" dirty="0"/>
              <a:t>. </a:t>
            </a:r>
          </a:p>
          <a:p>
            <a:pPr>
              <a:lnSpc>
                <a:spcPct val="95000"/>
              </a:lnSpc>
            </a:pPr>
            <a:endParaRPr lang="da-DK" sz="1600" noProof="0" dirty="0">
              <a:latin typeface="+mn-lt"/>
            </a:endParaRPr>
          </a:p>
          <a:p>
            <a:pPr>
              <a:lnSpc>
                <a:spcPct val="95000"/>
              </a:lnSpc>
            </a:pPr>
            <a:r>
              <a:rPr lang="da-DK" sz="1600" noProof="0" dirty="0">
                <a:solidFill>
                  <a:srgbClr val="FF0000"/>
                </a:solidFill>
              </a:rPr>
              <a:t>Gennemsnitsværdier</a:t>
            </a:r>
            <a:r>
              <a:rPr lang="da-DK" sz="1600" noProof="0" dirty="0"/>
              <a:t> for </a:t>
            </a:r>
            <a:r>
              <a:rPr lang="da-DK" sz="1600" noProof="0" dirty="0">
                <a:solidFill>
                  <a:srgbClr val="FF0000"/>
                </a:solidFill>
              </a:rPr>
              <a:t>eksponering</a:t>
            </a:r>
            <a:r>
              <a:rPr lang="da-DK" sz="1600" noProof="0" dirty="0"/>
              <a:t> (med afvigelser angivet)</a:t>
            </a:r>
          </a:p>
          <a:p>
            <a:pPr>
              <a:lnSpc>
                <a:spcPct val="95000"/>
              </a:lnSpc>
            </a:pPr>
            <a:endParaRPr lang="da-DK" sz="1600" dirty="0">
              <a:latin typeface="+mn-lt"/>
            </a:endParaRPr>
          </a:p>
          <a:p>
            <a:pPr>
              <a:lnSpc>
                <a:spcPct val="95000"/>
              </a:lnSpc>
            </a:pPr>
            <a:r>
              <a:rPr lang="da-DK" sz="1600" noProof="0" dirty="0" err="1"/>
              <a:t>MoE</a:t>
            </a:r>
            <a:r>
              <a:rPr lang="da-DK" sz="1600" noProof="0" dirty="0"/>
              <a:t> = Margin of </a:t>
            </a:r>
            <a:r>
              <a:rPr lang="da-DK" sz="1600" noProof="0" dirty="0" err="1"/>
              <a:t>Exposure</a:t>
            </a:r>
            <a:endParaRPr lang="da-DK" sz="1600" noProof="0" dirty="0">
              <a:latin typeface="+mn-lt"/>
            </a:endParaRPr>
          </a:p>
        </p:txBody>
      </p:sp>
      <p:sp>
        <p:nvSpPr>
          <p:cNvPr id="9" name="Text Placeholder 8">
            <a:extLst>
              <a:ext uri="{FF2B5EF4-FFF2-40B4-BE49-F238E27FC236}">
                <a16:creationId xmlns:a16="http://schemas.microsoft.com/office/drawing/2014/main" id="{09B8AA89-CEB9-93C0-8296-8074BA350531}"/>
              </a:ext>
            </a:extLst>
          </p:cNvPr>
          <p:cNvSpPr>
            <a:spLocks noGrp="1"/>
          </p:cNvSpPr>
          <p:nvPr>
            <p:ph type="body" sz="quarter" idx="14"/>
          </p:nvPr>
        </p:nvSpPr>
        <p:spPr/>
        <p:txBody>
          <a:bodyPr/>
          <a:lstStyle/>
          <a:p>
            <a:endParaRPr lang="da-DK" noProof="0" dirty="0"/>
          </a:p>
        </p:txBody>
      </p:sp>
      <p:sp>
        <p:nvSpPr>
          <p:cNvPr id="10" name="Rectangle: Rounded Corners 9">
            <a:extLst>
              <a:ext uri="{FF2B5EF4-FFF2-40B4-BE49-F238E27FC236}">
                <a16:creationId xmlns:a16="http://schemas.microsoft.com/office/drawing/2014/main" id="{9B4A8DD1-983E-69B8-3BCC-D249A8B79876}"/>
              </a:ext>
            </a:extLst>
          </p:cNvPr>
          <p:cNvSpPr/>
          <p:nvPr/>
        </p:nvSpPr>
        <p:spPr bwMode="auto">
          <a:xfrm>
            <a:off x="2476163" y="4296871"/>
            <a:ext cx="1497026" cy="692223"/>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3883488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dsholder til indhold 4">
            <a:extLst>
              <a:ext uri="{FF2B5EF4-FFF2-40B4-BE49-F238E27FC236}">
                <a16:creationId xmlns:a16="http://schemas.microsoft.com/office/drawing/2014/main" id="{C2A22A41-AC68-5A65-6DF5-6B3EF6B42491}"/>
              </a:ext>
            </a:extLst>
          </p:cNvPr>
          <p:cNvPicPr>
            <a:picLocks noGrp="1" noChangeAspect="1"/>
          </p:cNvPicPr>
          <p:nvPr>
            <p:ph type="pic" sz="quarter" idx="11"/>
          </p:nvPr>
        </p:nvPicPr>
        <p:blipFill>
          <a:blip r:embed="rId2"/>
          <a:stretch/>
        </p:blipFill>
        <p:spPr>
          <a:xfrm>
            <a:off x="9866695" y="5571948"/>
            <a:ext cx="2229051" cy="1221883"/>
          </a:xfrm>
          <a:prstGeom prst="rect">
            <a:avLst/>
          </a:prstGeom>
          <a:noFill/>
        </p:spPr>
      </p:pic>
      <p:sp>
        <p:nvSpPr>
          <p:cNvPr id="3" name="Pladsholder til dato 2">
            <a:extLst>
              <a:ext uri="{FF2B5EF4-FFF2-40B4-BE49-F238E27FC236}">
                <a16:creationId xmlns:a16="http://schemas.microsoft.com/office/drawing/2014/main" id="{4DB191DC-FB32-2A31-5D19-9EB61EE6C890}"/>
              </a:ext>
            </a:extLst>
          </p:cNvPr>
          <p:cNvSpPr>
            <a:spLocks noGrp="1"/>
          </p:cNvSpPr>
          <p:nvPr>
            <p:ph type="dt" sz="half" idx="12"/>
          </p:nvPr>
        </p:nvSpPr>
        <p:spPr/>
        <p:txBody>
          <a:bodyPr/>
          <a:lstStyle/>
          <a:p>
            <a:fld id="{96144A83-EC18-466A-B66B-64B7EF03676B}" type="datetime1">
              <a:rPr lang="da-DK" noProof="0" smtClean="0"/>
              <a:t>28-08-2025</a:t>
            </a:fld>
            <a:r>
              <a:rPr lang="da-DK" noProof="0" dirty="0"/>
              <a:t>08/08/2022</a:t>
            </a:r>
          </a:p>
        </p:txBody>
      </p:sp>
      <p:graphicFrame>
        <p:nvGraphicFramePr>
          <p:cNvPr id="4" name="Tabel 3">
            <a:extLst>
              <a:ext uri="{FF2B5EF4-FFF2-40B4-BE49-F238E27FC236}">
                <a16:creationId xmlns:a16="http://schemas.microsoft.com/office/drawing/2014/main" id="{DC9F0ECD-2329-898F-1A8D-823961E06D54}"/>
              </a:ext>
            </a:extLst>
          </p:cNvPr>
          <p:cNvGraphicFramePr>
            <a:graphicFrameLocks noGrp="1"/>
          </p:cNvGraphicFramePr>
          <p:nvPr>
            <p:extLst>
              <p:ext uri="{D42A27DB-BD31-4B8C-83A1-F6EECF244321}">
                <p14:modId xmlns:p14="http://schemas.microsoft.com/office/powerpoint/2010/main" val="661760449"/>
              </p:ext>
            </p:extLst>
          </p:nvPr>
        </p:nvGraphicFramePr>
        <p:xfrm>
          <a:off x="395671" y="655640"/>
          <a:ext cx="3078984" cy="3936996"/>
        </p:xfrm>
        <a:graphic>
          <a:graphicData uri="http://schemas.openxmlformats.org/drawingml/2006/table">
            <a:tbl>
              <a:tblPr firstRow="1" firstCol="1" bandRow="1">
                <a:tableStyleId>{5C22544A-7EE6-4342-B048-85BDC9FD1C3A}</a:tableStyleId>
              </a:tblPr>
              <a:tblGrid>
                <a:gridCol w="2233466">
                  <a:extLst>
                    <a:ext uri="{9D8B030D-6E8A-4147-A177-3AD203B41FA5}">
                      <a16:colId xmlns:a16="http://schemas.microsoft.com/office/drawing/2014/main" val="1797319908"/>
                    </a:ext>
                  </a:extLst>
                </a:gridCol>
                <a:gridCol w="845518">
                  <a:extLst>
                    <a:ext uri="{9D8B030D-6E8A-4147-A177-3AD203B41FA5}">
                      <a16:colId xmlns:a16="http://schemas.microsoft.com/office/drawing/2014/main" val="3674686398"/>
                    </a:ext>
                  </a:extLst>
                </a:gridCol>
              </a:tblGrid>
              <a:tr h="187476">
                <a:tc>
                  <a:txBody>
                    <a:bodyPr/>
                    <a:lstStyle/>
                    <a:p>
                      <a:pPr>
                        <a:lnSpc>
                          <a:spcPts val="1300"/>
                        </a:lnSpc>
                      </a:pPr>
                      <a:r>
                        <a:rPr lang="da-DK" sz="800" noProof="0" dirty="0">
                          <a:solidFill>
                            <a:srgbClr val="FFFF00"/>
                          </a:solidFill>
                          <a:effectLst/>
                        </a:rPr>
                        <a:t>Stofnavn</a:t>
                      </a:r>
                      <a:endParaRPr lang="da-DK" sz="800" noProof="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CAS nr.</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3960452148"/>
                  </a:ext>
                </a:extLst>
              </a:tr>
              <a:tr h="187476">
                <a:tc>
                  <a:txBody>
                    <a:bodyPr/>
                    <a:lstStyle/>
                    <a:p>
                      <a:pPr>
                        <a:lnSpc>
                          <a:spcPts val="1300"/>
                        </a:lnSpc>
                      </a:pPr>
                      <a:r>
                        <a:rPr lang="da-DK" sz="800" noProof="0" dirty="0" err="1">
                          <a:effectLst/>
                        </a:rPr>
                        <a:t>Allobarbital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52-43-7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1855320063"/>
                  </a:ext>
                </a:extLst>
              </a:tr>
              <a:tr h="187476">
                <a:tc>
                  <a:txBody>
                    <a:bodyPr/>
                    <a:lstStyle/>
                    <a:p>
                      <a:pPr>
                        <a:lnSpc>
                          <a:spcPts val="1300"/>
                        </a:lnSpc>
                      </a:pPr>
                      <a:r>
                        <a:rPr lang="da-DK" sz="800" noProof="0" dirty="0" err="1">
                          <a:effectLst/>
                        </a:rPr>
                        <a:t>Secobarbital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76-73-3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3604263633"/>
                  </a:ext>
                </a:extLst>
              </a:tr>
              <a:tr h="187476">
                <a:tc>
                  <a:txBody>
                    <a:bodyPr/>
                    <a:lstStyle/>
                    <a:p>
                      <a:pPr>
                        <a:lnSpc>
                          <a:spcPts val="1300"/>
                        </a:lnSpc>
                      </a:pPr>
                      <a:r>
                        <a:rPr lang="da-DK" sz="800" noProof="0" dirty="0">
                          <a:effectLst/>
                        </a:rPr>
                        <a:t>5-allyl-5-isobutyl-barbitursyre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77-26-9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1160220182"/>
                  </a:ext>
                </a:extLst>
              </a:tr>
              <a:tr h="187476">
                <a:tc>
                  <a:txBody>
                    <a:bodyPr/>
                    <a:lstStyle/>
                    <a:p>
                      <a:pPr>
                        <a:lnSpc>
                          <a:spcPts val="1300"/>
                        </a:lnSpc>
                      </a:pPr>
                      <a:r>
                        <a:rPr lang="da-DK" sz="800" noProof="0" dirty="0" err="1">
                          <a:effectLst/>
                        </a:rPr>
                        <a:t>Butabarbital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125-40-6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4133998113"/>
                  </a:ext>
                </a:extLst>
              </a:tr>
              <a:tr h="187476">
                <a:tc>
                  <a:txBody>
                    <a:bodyPr/>
                    <a:lstStyle/>
                    <a:p>
                      <a:pPr>
                        <a:lnSpc>
                          <a:spcPts val="1300"/>
                        </a:lnSpc>
                      </a:pPr>
                      <a:r>
                        <a:rPr lang="da-DK" sz="800" noProof="0" dirty="0" err="1">
                          <a:effectLst/>
                        </a:rPr>
                        <a:t>Aetallymal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2373-84-4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1691374006"/>
                  </a:ext>
                </a:extLst>
              </a:tr>
              <a:tr h="187476">
                <a:tc>
                  <a:txBody>
                    <a:bodyPr/>
                    <a:lstStyle/>
                    <a:p>
                      <a:pPr>
                        <a:lnSpc>
                          <a:spcPts val="1300"/>
                        </a:lnSpc>
                      </a:pPr>
                      <a:r>
                        <a:rPr lang="da-DK" sz="800" noProof="0" dirty="0" err="1">
                          <a:effectLst/>
                        </a:rPr>
                        <a:t>Allyl</a:t>
                      </a:r>
                      <a:r>
                        <a:rPr lang="da-DK" sz="800" noProof="0" dirty="0">
                          <a:effectLst/>
                        </a:rPr>
                        <a:t>-n-butylbarbiturat</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3146-66-5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3033606686"/>
                  </a:ext>
                </a:extLst>
              </a:tr>
              <a:tr h="187476">
                <a:tc>
                  <a:txBody>
                    <a:bodyPr/>
                    <a:lstStyle/>
                    <a:p>
                      <a:pPr>
                        <a:lnSpc>
                          <a:spcPts val="1300"/>
                        </a:lnSpc>
                      </a:pPr>
                      <a:r>
                        <a:rPr lang="da-DK" sz="800" noProof="0" dirty="0" err="1">
                          <a:effectLst/>
                        </a:rPr>
                        <a:t>Amobarbital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57-43-2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2757811359"/>
                  </a:ext>
                </a:extLst>
              </a:tr>
              <a:tr h="187476">
                <a:tc>
                  <a:txBody>
                    <a:bodyPr/>
                    <a:lstStyle/>
                    <a:p>
                      <a:pPr>
                        <a:lnSpc>
                          <a:spcPts val="1300"/>
                        </a:lnSpc>
                      </a:pPr>
                      <a:r>
                        <a:rPr lang="da-DK" sz="800" noProof="0" dirty="0" err="1">
                          <a:effectLst/>
                        </a:rPr>
                        <a:t>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57-44-3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4085208185"/>
                  </a:ext>
                </a:extLst>
              </a:tr>
              <a:tr h="187476">
                <a:tc>
                  <a:txBody>
                    <a:bodyPr/>
                    <a:lstStyle/>
                    <a:p>
                      <a:pPr>
                        <a:lnSpc>
                          <a:spcPts val="1300"/>
                        </a:lnSpc>
                      </a:pPr>
                      <a:r>
                        <a:rPr lang="da-DK" sz="800" noProof="0" dirty="0" err="1">
                          <a:effectLst/>
                        </a:rPr>
                        <a:t>Butobarbital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77-28-1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4248024354"/>
                  </a:ext>
                </a:extLst>
              </a:tr>
              <a:tr h="187476">
                <a:tc>
                  <a:txBody>
                    <a:bodyPr/>
                    <a:lstStyle/>
                    <a:p>
                      <a:pPr>
                        <a:lnSpc>
                          <a:spcPts val="1300"/>
                        </a:lnSpc>
                      </a:pPr>
                      <a:r>
                        <a:rPr lang="da-DK" sz="800" noProof="0" dirty="0">
                          <a:effectLst/>
                        </a:rPr>
                        <a:t>Butylbarbiturat</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1953-33-9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2832304964"/>
                  </a:ext>
                </a:extLst>
              </a:tr>
              <a:tr h="187476">
                <a:tc>
                  <a:txBody>
                    <a:bodyPr/>
                    <a:lstStyle/>
                    <a:p>
                      <a:pPr>
                        <a:lnSpc>
                          <a:spcPts val="1300"/>
                        </a:lnSpc>
                      </a:pPr>
                      <a:r>
                        <a:rPr lang="da-DK" sz="800" noProof="0" dirty="0" err="1">
                          <a:effectLst/>
                        </a:rPr>
                        <a:t>Hexobarbital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56-29-1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1718431889"/>
                  </a:ext>
                </a:extLst>
              </a:tr>
              <a:tr h="187476">
                <a:tc>
                  <a:txBody>
                    <a:bodyPr/>
                    <a:lstStyle/>
                    <a:p>
                      <a:pPr>
                        <a:lnSpc>
                          <a:spcPts val="1300"/>
                        </a:lnSpc>
                      </a:pPr>
                      <a:r>
                        <a:rPr lang="da-DK" sz="800" noProof="0" dirty="0" err="1">
                          <a:effectLst/>
                        </a:rPr>
                        <a:t>Isobutylbarbitursyre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42846-91-3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1995362337"/>
                  </a:ext>
                </a:extLst>
              </a:tr>
              <a:tr h="187476">
                <a:tc>
                  <a:txBody>
                    <a:bodyPr/>
                    <a:lstStyle/>
                    <a:p>
                      <a:pPr>
                        <a:lnSpc>
                          <a:spcPts val="1300"/>
                        </a:lnSpc>
                      </a:pPr>
                      <a:r>
                        <a:rPr lang="da-DK" sz="800" noProof="0" dirty="0" err="1">
                          <a:effectLst/>
                        </a:rPr>
                        <a:t>Isopropylbarbitursyre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7391-69-7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2338971500"/>
                  </a:ext>
                </a:extLst>
              </a:tr>
              <a:tr h="187476">
                <a:tc>
                  <a:txBody>
                    <a:bodyPr/>
                    <a:lstStyle/>
                    <a:p>
                      <a:pPr>
                        <a:lnSpc>
                          <a:spcPts val="1300"/>
                        </a:lnSpc>
                      </a:pPr>
                      <a:r>
                        <a:rPr lang="da-DK" sz="800" noProof="0" dirty="0" err="1">
                          <a:effectLst/>
                        </a:rPr>
                        <a:t>Meprobamat</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57-53-4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3734328799"/>
                  </a:ext>
                </a:extLst>
              </a:tr>
              <a:tr h="187476">
                <a:tc>
                  <a:txBody>
                    <a:bodyPr/>
                    <a:lstStyle/>
                    <a:p>
                      <a:pPr>
                        <a:lnSpc>
                          <a:spcPts val="1300"/>
                        </a:lnSpc>
                      </a:pPr>
                      <a:r>
                        <a:rPr lang="da-DK" sz="800" noProof="0" dirty="0" err="1">
                          <a:effectLst/>
                        </a:rPr>
                        <a:t>Monoethylbarbitursyre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2518-72-1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433708819"/>
                  </a:ext>
                </a:extLst>
              </a:tr>
              <a:tr h="187476">
                <a:tc>
                  <a:txBody>
                    <a:bodyPr/>
                    <a:lstStyle/>
                    <a:p>
                      <a:pPr>
                        <a:lnSpc>
                          <a:spcPts val="1300"/>
                        </a:lnSpc>
                      </a:pPr>
                      <a:r>
                        <a:rPr lang="da-DK" sz="800" noProof="0" dirty="0" err="1">
                          <a:effectLst/>
                        </a:rPr>
                        <a:t>Metharbital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50-11-3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2573965619"/>
                  </a:ext>
                </a:extLst>
              </a:tr>
              <a:tr h="187476">
                <a:tc>
                  <a:txBody>
                    <a:bodyPr/>
                    <a:lstStyle/>
                    <a:p>
                      <a:pPr>
                        <a:lnSpc>
                          <a:spcPts val="1300"/>
                        </a:lnSpc>
                      </a:pPr>
                      <a:r>
                        <a:rPr lang="da-DK" sz="800" noProof="0" dirty="0">
                          <a:effectLst/>
                        </a:rPr>
                        <a:t>N-N-</a:t>
                      </a:r>
                      <a:r>
                        <a:rPr lang="da-DK" sz="800" noProof="0" dirty="0" err="1">
                          <a:effectLst/>
                        </a:rPr>
                        <a:t>diethylnicotinamid</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59-26-7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3393790069"/>
                  </a:ext>
                </a:extLst>
              </a:tr>
              <a:tr h="187476">
                <a:tc>
                  <a:txBody>
                    <a:bodyPr/>
                    <a:lstStyle/>
                    <a:p>
                      <a:pPr>
                        <a:lnSpc>
                          <a:spcPts val="1300"/>
                        </a:lnSpc>
                      </a:pPr>
                      <a:r>
                        <a:rPr lang="da-DK" sz="800" noProof="0" dirty="0" err="1">
                          <a:effectLst/>
                        </a:rPr>
                        <a:t>Pentobarbital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76-74-4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3776430832"/>
                  </a:ext>
                </a:extLst>
              </a:tr>
              <a:tr h="187476">
                <a:tc>
                  <a:txBody>
                    <a:bodyPr/>
                    <a:lstStyle/>
                    <a:p>
                      <a:pPr>
                        <a:lnSpc>
                          <a:spcPts val="1300"/>
                        </a:lnSpc>
                      </a:pPr>
                      <a:r>
                        <a:rPr lang="da-DK" sz="800" noProof="0" dirty="0" err="1">
                          <a:effectLst/>
                        </a:rPr>
                        <a:t>Ethylurethan</a:t>
                      </a:r>
                      <a:r>
                        <a:rPr lang="da-DK" sz="800" noProof="0" dirty="0">
                          <a:effectLst/>
                        </a:rPr>
                        <a:t> (</a:t>
                      </a:r>
                      <a:r>
                        <a:rPr lang="da-DK" sz="800" noProof="0" dirty="0" err="1">
                          <a:effectLst/>
                        </a:rPr>
                        <a:t>ethylcarbamat</a:t>
                      </a:r>
                      <a:r>
                        <a:rPr lang="da-DK" sz="800" noProof="0" dirty="0">
                          <a:effectLst/>
                        </a:rPr>
                        <a:t>)</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51-79-6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1983530183"/>
                  </a:ext>
                </a:extLst>
              </a:tr>
              <a:tr h="187476">
                <a:tc>
                  <a:txBody>
                    <a:bodyPr/>
                    <a:lstStyle/>
                    <a:p>
                      <a:pPr>
                        <a:lnSpc>
                          <a:spcPts val="1300"/>
                        </a:lnSpc>
                      </a:pPr>
                      <a:r>
                        <a:rPr lang="da-DK" sz="800" noProof="0" dirty="0">
                          <a:effectLst/>
                        </a:rPr>
                        <a:t>5-allyl-5-(</a:t>
                      </a:r>
                      <a:r>
                        <a:rPr lang="da-DK" sz="800" noProof="0" dirty="0" err="1">
                          <a:effectLst/>
                        </a:rPr>
                        <a:t>methylbutyl</a:t>
                      </a:r>
                      <a:r>
                        <a:rPr lang="da-DK" sz="800" noProof="0" dirty="0">
                          <a:effectLst/>
                        </a:rPr>
                        <a:t>)-barbitursyre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tc>
                  <a:txBody>
                    <a:bodyPr/>
                    <a:lstStyle/>
                    <a:p>
                      <a:pPr>
                        <a:lnSpc>
                          <a:spcPts val="1300"/>
                        </a:lnSpc>
                      </a:pPr>
                      <a:r>
                        <a:rPr lang="da-DK" sz="800" noProof="0" dirty="0">
                          <a:effectLst/>
                        </a:rPr>
                        <a:t>20224-45-7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498" marR="17498" marT="0" marB="0"/>
                </a:tc>
                <a:extLst>
                  <a:ext uri="{0D108BD9-81ED-4DB2-BD59-A6C34878D82A}">
                    <a16:rowId xmlns:a16="http://schemas.microsoft.com/office/drawing/2014/main" val="2233872571"/>
                  </a:ext>
                </a:extLst>
              </a:tr>
            </a:tbl>
          </a:graphicData>
        </a:graphic>
      </p:graphicFrame>
      <p:graphicFrame>
        <p:nvGraphicFramePr>
          <p:cNvPr id="5" name="Tabel 4">
            <a:extLst>
              <a:ext uri="{FF2B5EF4-FFF2-40B4-BE49-F238E27FC236}">
                <a16:creationId xmlns:a16="http://schemas.microsoft.com/office/drawing/2014/main" id="{524A9A2B-E130-EFD1-8E2B-4AE04D7529F2}"/>
              </a:ext>
            </a:extLst>
          </p:cNvPr>
          <p:cNvGraphicFramePr>
            <a:graphicFrameLocks noGrp="1"/>
          </p:cNvGraphicFramePr>
          <p:nvPr>
            <p:extLst>
              <p:ext uri="{D42A27DB-BD31-4B8C-83A1-F6EECF244321}">
                <p14:modId xmlns:p14="http://schemas.microsoft.com/office/powerpoint/2010/main" val="3772820042"/>
              </p:ext>
            </p:extLst>
          </p:nvPr>
        </p:nvGraphicFramePr>
        <p:xfrm>
          <a:off x="3764280" y="655640"/>
          <a:ext cx="3028315" cy="3429000"/>
        </p:xfrm>
        <a:graphic>
          <a:graphicData uri="http://schemas.openxmlformats.org/drawingml/2006/table">
            <a:tbl>
              <a:tblPr firstRow="1" firstCol="1" bandRow="1">
                <a:tableStyleId>{5C22544A-7EE6-4342-B048-85BDC9FD1C3A}</a:tableStyleId>
              </a:tblPr>
              <a:tblGrid>
                <a:gridCol w="2169160">
                  <a:extLst>
                    <a:ext uri="{9D8B030D-6E8A-4147-A177-3AD203B41FA5}">
                      <a16:colId xmlns:a16="http://schemas.microsoft.com/office/drawing/2014/main" val="118366404"/>
                    </a:ext>
                  </a:extLst>
                </a:gridCol>
                <a:gridCol w="859155">
                  <a:extLst>
                    <a:ext uri="{9D8B030D-6E8A-4147-A177-3AD203B41FA5}">
                      <a16:colId xmlns:a16="http://schemas.microsoft.com/office/drawing/2014/main" val="103441755"/>
                    </a:ext>
                  </a:extLst>
                </a:gridCol>
              </a:tblGrid>
              <a:tr h="190500">
                <a:tc>
                  <a:txBody>
                    <a:bodyPr/>
                    <a:lstStyle/>
                    <a:p>
                      <a:pPr>
                        <a:lnSpc>
                          <a:spcPts val="1300"/>
                        </a:lnSpc>
                      </a:pPr>
                      <a:r>
                        <a:rPr lang="da-DK" sz="850" noProof="0" dirty="0">
                          <a:solidFill>
                            <a:srgbClr val="FFFF00"/>
                          </a:solidFill>
                          <a:effectLst/>
                        </a:rPr>
                        <a:t>Stofnavn</a:t>
                      </a:r>
                      <a:endParaRPr lang="da-DK" sz="850" noProof="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CAS nr.</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1554143049"/>
                  </a:ext>
                </a:extLst>
              </a:tr>
              <a:tr h="190500">
                <a:tc>
                  <a:txBody>
                    <a:bodyPr/>
                    <a:lstStyle/>
                    <a:p>
                      <a:pPr>
                        <a:lnSpc>
                          <a:spcPts val="1300"/>
                        </a:lnSpc>
                      </a:pPr>
                      <a:r>
                        <a:rPr lang="da-DK" sz="850" noProof="0" dirty="0" err="1">
                          <a:effectLst/>
                        </a:rPr>
                        <a:t>Acetylsulfaguanidin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19077-97-5</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392816654"/>
                  </a:ext>
                </a:extLst>
              </a:tr>
              <a:tr h="190500">
                <a:tc>
                  <a:txBody>
                    <a:bodyPr/>
                    <a:lstStyle/>
                    <a:p>
                      <a:pPr>
                        <a:lnSpc>
                          <a:spcPts val="1300"/>
                        </a:lnSpc>
                      </a:pPr>
                      <a:r>
                        <a:rPr lang="da-DK" sz="850" noProof="0" dirty="0" err="1">
                          <a:effectLst/>
                        </a:rPr>
                        <a:t>Phthalylsulfathiazol</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85-73-4</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1123980423"/>
                  </a:ext>
                </a:extLst>
              </a:tr>
              <a:tr h="190500">
                <a:tc>
                  <a:txBody>
                    <a:bodyPr/>
                    <a:lstStyle/>
                    <a:p>
                      <a:pPr>
                        <a:lnSpc>
                          <a:spcPts val="1300"/>
                        </a:lnSpc>
                      </a:pPr>
                      <a:r>
                        <a:rPr lang="da-DK" sz="850" noProof="0" dirty="0" err="1">
                          <a:effectLst/>
                        </a:rPr>
                        <a:t>Sulfacarbamid</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547-44-4</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2399881823"/>
                  </a:ext>
                </a:extLst>
              </a:tr>
              <a:tr h="190500">
                <a:tc>
                  <a:txBody>
                    <a:bodyPr/>
                    <a:lstStyle/>
                    <a:p>
                      <a:pPr>
                        <a:lnSpc>
                          <a:spcPts val="1300"/>
                        </a:lnSpc>
                      </a:pPr>
                      <a:r>
                        <a:rPr lang="da-DK" sz="850" noProof="0" dirty="0" err="1">
                          <a:effectLst/>
                        </a:rPr>
                        <a:t>Sulfacetamid</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144-80-9</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1339195785"/>
                  </a:ext>
                </a:extLst>
              </a:tr>
              <a:tr h="190500">
                <a:tc>
                  <a:txBody>
                    <a:bodyPr/>
                    <a:lstStyle/>
                    <a:p>
                      <a:pPr>
                        <a:lnSpc>
                          <a:spcPts val="1300"/>
                        </a:lnSpc>
                      </a:pPr>
                      <a:r>
                        <a:rPr lang="da-DK" sz="850" noProof="0" dirty="0" err="1">
                          <a:effectLst/>
                        </a:rPr>
                        <a:t>Sulfadiazin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68-35-9</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3030093349"/>
                  </a:ext>
                </a:extLst>
              </a:tr>
              <a:tr h="190500">
                <a:tc>
                  <a:txBody>
                    <a:bodyPr/>
                    <a:lstStyle/>
                    <a:p>
                      <a:pPr>
                        <a:lnSpc>
                          <a:spcPts val="1300"/>
                        </a:lnSpc>
                      </a:pPr>
                      <a:r>
                        <a:rPr lang="da-DK" sz="850" noProof="0" dirty="0" err="1">
                          <a:effectLst/>
                        </a:rPr>
                        <a:t>Sulfadimidin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57-68-1</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1623989888"/>
                  </a:ext>
                </a:extLst>
              </a:tr>
              <a:tr h="190500">
                <a:tc>
                  <a:txBody>
                    <a:bodyPr/>
                    <a:lstStyle/>
                    <a:p>
                      <a:pPr>
                        <a:lnSpc>
                          <a:spcPts val="1300"/>
                        </a:lnSpc>
                      </a:pPr>
                      <a:r>
                        <a:rPr lang="da-DK" sz="850" noProof="0" dirty="0" err="1">
                          <a:effectLst/>
                        </a:rPr>
                        <a:t>Sulfaguanidin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57-67-0</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2458351041"/>
                  </a:ext>
                </a:extLst>
              </a:tr>
              <a:tr h="190500">
                <a:tc>
                  <a:txBody>
                    <a:bodyPr/>
                    <a:lstStyle/>
                    <a:p>
                      <a:pPr>
                        <a:lnSpc>
                          <a:spcPts val="1300"/>
                        </a:lnSpc>
                      </a:pPr>
                      <a:r>
                        <a:rPr lang="da-DK" sz="850" noProof="0" dirty="0" err="1">
                          <a:effectLst/>
                        </a:rPr>
                        <a:t>Sulfamerazin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127-79-7</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3372224875"/>
                  </a:ext>
                </a:extLst>
              </a:tr>
              <a:tr h="190500">
                <a:tc>
                  <a:txBody>
                    <a:bodyPr/>
                    <a:lstStyle/>
                    <a:p>
                      <a:pPr>
                        <a:lnSpc>
                          <a:spcPts val="1300"/>
                        </a:lnSpc>
                      </a:pPr>
                      <a:r>
                        <a:rPr lang="da-DK" sz="850" noProof="0" dirty="0" err="1">
                          <a:effectLst/>
                        </a:rPr>
                        <a:t>Sulfamethazin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57-68-1</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1764707388"/>
                  </a:ext>
                </a:extLst>
              </a:tr>
              <a:tr h="190500">
                <a:tc>
                  <a:txBody>
                    <a:bodyPr/>
                    <a:lstStyle/>
                    <a:p>
                      <a:pPr>
                        <a:lnSpc>
                          <a:spcPts val="1300"/>
                        </a:lnSpc>
                      </a:pPr>
                      <a:r>
                        <a:rPr lang="da-DK" sz="850" noProof="0" dirty="0" err="1">
                          <a:effectLst/>
                        </a:rPr>
                        <a:t>Sulfamethiazol</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144-82-1</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447122785"/>
                  </a:ext>
                </a:extLst>
              </a:tr>
              <a:tr h="190500">
                <a:tc>
                  <a:txBody>
                    <a:bodyPr/>
                    <a:lstStyle/>
                    <a:p>
                      <a:pPr>
                        <a:lnSpc>
                          <a:spcPts val="1300"/>
                        </a:lnSpc>
                      </a:pPr>
                      <a:r>
                        <a:rPr lang="da-DK" sz="850" noProof="0" dirty="0">
                          <a:effectLst/>
                        </a:rPr>
                        <a:t>Sulfanilamid</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63-74-1</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3415262044"/>
                  </a:ext>
                </a:extLst>
              </a:tr>
              <a:tr h="190500">
                <a:tc>
                  <a:txBody>
                    <a:bodyPr/>
                    <a:lstStyle/>
                    <a:p>
                      <a:pPr>
                        <a:lnSpc>
                          <a:spcPts val="1300"/>
                        </a:lnSpc>
                      </a:pPr>
                      <a:r>
                        <a:rPr lang="da-DK" sz="850" noProof="0" dirty="0" err="1">
                          <a:effectLst/>
                        </a:rPr>
                        <a:t>Sulfanilylurinstof</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547-44-4</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1139855616"/>
                  </a:ext>
                </a:extLst>
              </a:tr>
              <a:tr h="190500">
                <a:tc>
                  <a:txBody>
                    <a:bodyPr/>
                    <a:lstStyle/>
                    <a:p>
                      <a:pPr>
                        <a:lnSpc>
                          <a:spcPts val="1300"/>
                        </a:lnSpc>
                      </a:pPr>
                      <a:r>
                        <a:rPr lang="da-DK" sz="850" noProof="0" dirty="0" err="1">
                          <a:effectLst/>
                        </a:rPr>
                        <a:t>Sulfapyridin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144-83-2</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2271011176"/>
                  </a:ext>
                </a:extLst>
              </a:tr>
              <a:tr h="190500">
                <a:tc>
                  <a:txBody>
                    <a:bodyPr/>
                    <a:lstStyle/>
                    <a:p>
                      <a:pPr>
                        <a:lnSpc>
                          <a:spcPts val="1300"/>
                        </a:lnSpc>
                      </a:pPr>
                      <a:r>
                        <a:rPr lang="da-DK" sz="850" noProof="0" dirty="0" err="1">
                          <a:effectLst/>
                        </a:rPr>
                        <a:t>Sulfathiazol</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72-14-0</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3183583198"/>
                  </a:ext>
                </a:extLst>
              </a:tr>
              <a:tr h="190500">
                <a:tc>
                  <a:txBody>
                    <a:bodyPr/>
                    <a:lstStyle/>
                    <a:p>
                      <a:pPr>
                        <a:lnSpc>
                          <a:spcPts val="1300"/>
                        </a:lnSpc>
                      </a:pPr>
                      <a:r>
                        <a:rPr lang="da-DK" sz="850" noProof="0" dirty="0" err="1">
                          <a:effectLst/>
                        </a:rPr>
                        <a:t>Sulfadoxin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2447-57-6</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1167893978"/>
                  </a:ext>
                </a:extLst>
              </a:tr>
              <a:tr h="190500">
                <a:tc>
                  <a:txBody>
                    <a:bodyPr/>
                    <a:lstStyle/>
                    <a:p>
                      <a:pPr>
                        <a:lnSpc>
                          <a:spcPts val="1300"/>
                        </a:lnSpc>
                      </a:pPr>
                      <a:r>
                        <a:rPr lang="da-DK" sz="850" noProof="0" dirty="0">
                          <a:effectLst/>
                        </a:rPr>
                        <a:t>Sulfonamid</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80-39-7</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375144825"/>
                  </a:ext>
                </a:extLst>
              </a:tr>
              <a:tr h="190500">
                <a:tc>
                  <a:txBody>
                    <a:bodyPr/>
                    <a:lstStyle/>
                    <a:p>
                      <a:pPr>
                        <a:lnSpc>
                          <a:spcPts val="1300"/>
                        </a:lnSpc>
                      </a:pPr>
                      <a:r>
                        <a:rPr lang="da-DK" sz="850" noProof="0" dirty="0" err="1">
                          <a:effectLst/>
                        </a:rPr>
                        <a:t>Dapson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nSpc>
                          <a:spcPts val="1300"/>
                        </a:lnSpc>
                      </a:pPr>
                      <a:r>
                        <a:rPr lang="da-DK" sz="850" noProof="0" dirty="0">
                          <a:effectLst/>
                        </a:rPr>
                        <a:t>80-08-0</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extLst>
                  <a:ext uri="{0D108BD9-81ED-4DB2-BD59-A6C34878D82A}">
                    <a16:rowId xmlns:a16="http://schemas.microsoft.com/office/drawing/2014/main" val="2029216763"/>
                  </a:ext>
                </a:extLst>
              </a:tr>
            </a:tbl>
          </a:graphicData>
        </a:graphic>
      </p:graphicFrame>
      <p:graphicFrame>
        <p:nvGraphicFramePr>
          <p:cNvPr id="6" name="Tabel 5">
            <a:extLst>
              <a:ext uri="{FF2B5EF4-FFF2-40B4-BE49-F238E27FC236}">
                <a16:creationId xmlns:a16="http://schemas.microsoft.com/office/drawing/2014/main" id="{60150BC6-2991-893C-1AC1-814E2349A179}"/>
              </a:ext>
            </a:extLst>
          </p:cNvPr>
          <p:cNvGraphicFramePr>
            <a:graphicFrameLocks noGrp="1"/>
          </p:cNvGraphicFramePr>
          <p:nvPr>
            <p:extLst>
              <p:ext uri="{D42A27DB-BD31-4B8C-83A1-F6EECF244321}">
                <p14:modId xmlns:p14="http://schemas.microsoft.com/office/powerpoint/2010/main" val="3381262354"/>
              </p:ext>
            </p:extLst>
          </p:nvPr>
        </p:nvGraphicFramePr>
        <p:xfrm>
          <a:off x="6944678" y="655640"/>
          <a:ext cx="2954020" cy="571500"/>
        </p:xfrm>
        <a:graphic>
          <a:graphicData uri="http://schemas.openxmlformats.org/drawingml/2006/table">
            <a:tbl>
              <a:tblPr firstRow="1" firstCol="1" bandRow="1">
                <a:tableStyleId>{5C22544A-7EE6-4342-B048-85BDC9FD1C3A}</a:tableStyleId>
              </a:tblPr>
              <a:tblGrid>
                <a:gridCol w="2169160">
                  <a:extLst>
                    <a:ext uri="{9D8B030D-6E8A-4147-A177-3AD203B41FA5}">
                      <a16:colId xmlns:a16="http://schemas.microsoft.com/office/drawing/2014/main" val="3810195902"/>
                    </a:ext>
                  </a:extLst>
                </a:gridCol>
                <a:gridCol w="784860">
                  <a:extLst>
                    <a:ext uri="{9D8B030D-6E8A-4147-A177-3AD203B41FA5}">
                      <a16:colId xmlns:a16="http://schemas.microsoft.com/office/drawing/2014/main" val="2330665495"/>
                    </a:ext>
                  </a:extLst>
                </a:gridCol>
              </a:tblGrid>
              <a:tr h="190500">
                <a:tc>
                  <a:txBody>
                    <a:bodyPr/>
                    <a:lstStyle/>
                    <a:p>
                      <a:pPr>
                        <a:lnSpc>
                          <a:spcPts val="1300"/>
                        </a:lnSpc>
                      </a:pPr>
                      <a:r>
                        <a:rPr lang="da-DK" sz="850" noProof="0" dirty="0">
                          <a:solidFill>
                            <a:srgbClr val="FFFF00"/>
                          </a:solidFill>
                          <a:effectLst/>
                        </a:rPr>
                        <a:t>Stofnavn</a:t>
                      </a:r>
                      <a:endParaRPr lang="da-DK" sz="850" noProof="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CAS nr.</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2304661"/>
                  </a:ext>
                </a:extLst>
              </a:tr>
              <a:tr h="190500">
                <a:tc>
                  <a:txBody>
                    <a:bodyPr/>
                    <a:lstStyle/>
                    <a:p>
                      <a:pPr>
                        <a:lnSpc>
                          <a:spcPts val="1300"/>
                        </a:lnSpc>
                      </a:pPr>
                      <a:r>
                        <a:rPr lang="da-DK" sz="850" noProof="0" dirty="0" err="1">
                          <a:effectLst/>
                        </a:rPr>
                        <a:t>Sulfanilsyre</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121-57-3</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46840"/>
                  </a:ext>
                </a:extLst>
              </a:tr>
              <a:tr h="190500">
                <a:tc>
                  <a:txBody>
                    <a:bodyPr/>
                    <a:lstStyle/>
                    <a:p>
                      <a:pPr>
                        <a:lnSpc>
                          <a:spcPts val="1300"/>
                        </a:lnSpc>
                      </a:pPr>
                      <a:r>
                        <a:rPr lang="da-DK" sz="850" noProof="0" dirty="0" err="1">
                          <a:effectLst/>
                        </a:rPr>
                        <a:t>Acetylsulfanilsyre</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121-62-0</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3733350"/>
                  </a:ext>
                </a:extLst>
              </a:tr>
            </a:tbl>
          </a:graphicData>
        </a:graphic>
      </p:graphicFrame>
      <p:graphicFrame>
        <p:nvGraphicFramePr>
          <p:cNvPr id="7" name="Tabel 6">
            <a:extLst>
              <a:ext uri="{FF2B5EF4-FFF2-40B4-BE49-F238E27FC236}">
                <a16:creationId xmlns:a16="http://schemas.microsoft.com/office/drawing/2014/main" id="{2CBF0ED6-4094-961B-B213-5B55402B8A79}"/>
              </a:ext>
            </a:extLst>
          </p:cNvPr>
          <p:cNvGraphicFramePr>
            <a:graphicFrameLocks noGrp="1"/>
          </p:cNvGraphicFramePr>
          <p:nvPr>
            <p:extLst>
              <p:ext uri="{D42A27DB-BD31-4B8C-83A1-F6EECF244321}">
                <p14:modId xmlns:p14="http://schemas.microsoft.com/office/powerpoint/2010/main" val="614230566"/>
              </p:ext>
            </p:extLst>
          </p:nvPr>
        </p:nvGraphicFramePr>
        <p:xfrm>
          <a:off x="6921248" y="1566867"/>
          <a:ext cx="2954020" cy="952500"/>
        </p:xfrm>
        <a:graphic>
          <a:graphicData uri="http://schemas.openxmlformats.org/drawingml/2006/table">
            <a:tbl>
              <a:tblPr firstRow="1" firstCol="1" bandRow="1">
                <a:tableStyleId>{5C22544A-7EE6-4342-B048-85BDC9FD1C3A}</a:tableStyleId>
              </a:tblPr>
              <a:tblGrid>
                <a:gridCol w="2169160">
                  <a:extLst>
                    <a:ext uri="{9D8B030D-6E8A-4147-A177-3AD203B41FA5}">
                      <a16:colId xmlns:a16="http://schemas.microsoft.com/office/drawing/2014/main" val="3556166080"/>
                    </a:ext>
                  </a:extLst>
                </a:gridCol>
                <a:gridCol w="784860">
                  <a:extLst>
                    <a:ext uri="{9D8B030D-6E8A-4147-A177-3AD203B41FA5}">
                      <a16:colId xmlns:a16="http://schemas.microsoft.com/office/drawing/2014/main" val="53113021"/>
                    </a:ext>
                  </a:extLst>
                </a:gridCol>
              </a:tblGrid>
              <a:tr h="190500">
                <a:tc>
                  <a:txBody>
                    <a:bodyPr/>
                    <a:lstStyle/>
                    <a:p>
                      <a:pPr>
                        <a:lnSpc>
                          <a:spcPts val="1300"/>
                        </a:lnSpc>
                      </a:pPr>
                      <a:r>
                        <a:rPr lang="da-DK" sz="850" noProof="0" dirty="0">
                          <a:solidFill>
                            <a:srgbClr val="FFFF00"/>
                          </a:solidFill>
                          <a:effectLst/>
                        </a:rPr>
                        <a:t>Stofnavn</a:t>
                      </a:r>
                      <a:endParaRPr lang="da-DK" sz="850" noProof="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CAS nr.</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5968103"/>
                  </a:ext>
                </a:extLst>
              </a:tr>
              <a:tr h="190500">
                <a:tc>
                  <a:txBody>
                    <a:bodyPr/>
                    <a:lstStyle/>
                    <a:p>
                      <a:pPr>
                        <a:lnSpc>
                          <a:spcPts val="1300"/>
                        </a:lnSpc>
                      </a:pPr>
                      <a:r>
                        <a:rPr lang="da-DK" sz="850" noProof="0" dirty="0" err="1">
                          <a:effectLst/>
                        </a:rPr>
                        <a:t>Vinylchlorid</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75-01-4</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3315521"/>
                  </a:ext>
                </a:extLst>
              </a:tr>
              <a:tr h="190500">
                <a:tc>
                  <a:txBody>
                    <a:bodyPr/>
                    <a:lstStyle/>
                    <a:p>
                      <a:pPr>
                        <a:lnSpc>
                          <a:spcPts val="1300"/>
                        </a:lnSpc>
                      </a:pPr>
                      <a:r>
                        <a:rPr lang="da-DK" sz="850" noProof="0" dirty="0">
                          <a:effectLst/>
                        </a:rPr>
                        <a:t>1,1-dichlorethylen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75-35-4</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81169121"/>
                  </a:ext>
                </a:extLst>
              </a:tr>
              <a:tr h="190500">
                <a:tc>
                  <a:txBody>
                    <a:bodyPr/>
                    <a:lstStyle/>
                    <a:p>
                      <a:pPr>
                        <a:lnSpc>
                          <a:spcPts val="1300"/>
                        </a:lnSpc>
                      </a:pPr>
                      <a:r>
                        <a:rPr lang="da-DK" sz="850" noProof="0" dirty="0">
                          <a:effectLst/>
                        </a:rPr>
                        <a:t>cis-1,2-dichlorethylen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156-59-2</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28831028"/>
                  </a:ext>
                </a:extLst>
              </a:tr>
              <a:tr h="190500">
                <a:tc>
                  <a:txBody>
                    <a:bodyPr/>
                    <a:lstStyle/>
                    <a:p>
                      <a:pPr>
                        <a:lnSpc>
                          <a:spcPts val="1300"/>
                        </a:lnSpc>
                      </a:pPr>
                      <a:r>
                        <a:rPr lang="da-DK" sz="850" noProof="0" dirty="0">
                          <a:effectLst/>
                        </a:rPr>
                        <a:t>trans-1,2-dichlorethen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156-60-5</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0193392"/>
                  </a:ext>
                </a:extLst>
              </a:tr>
            </a:tbl>
          </a:graphicData>
        </a:graphic>
      </p:graphicFrame>
      <p:graphicFrame>
        <p:nvGraphicFramePr>
          <p:cNvPr id="8" name="Tabel 7">
            <a:extLst>
              <a:ext uri="{FF2B5EF4-FFF2-40B4-BE49-F238E27FC236}">
                <a16:creationId xmlns:a16="http://schemas.microsoft.com/office/drawing/2014/main" id="{EAB96390-617B-933D-6F90-9B835664AEA7}"/>
              </a:ext>
            </a:extLst>
          </p:cNvPr>
          <p:cNvGraphicFramePr>
            <a:graphicFrameLocks noGrp="1"/>
          </p:cNvGraphicFramePr>
          <p:nvPr>
            <p:extLst>
              <p:ext uri="{D42A27DB-BD31-4B8C-83A1-F6EECF244321}">
                <p14:modId xmlns:p14="http://schemas.microsoft.com/office/powerpoint/2010/main" val="2159924191"/>
              </p:ext>
            </p:extLst>
          </p:nvPr>
        </p:nvGraphicFramePr>
        <p:xfrm>
          <a:off x="6912676" y="2859094"/>
          <a:ext cx="2954020" cy="1333500"/>
        </p:xfrm>
        <a:graphic>
          <a:graphicData uri="http://schemas.openxmlformats.org/drawingml/2006/table">
            <a:tbl>
              <a:tblPr firstRow="1" firstCol="1" bandRow="1">
                <a:tableStyleId>{5C22544A-7EE6-4342-B048-85BDC9FD1C3A}</a:tableStyleId>
              </a:tblPr>
              <a:tblGrid>
                <a:gridCol w="2169160">
                  <a:extLst>
                    <a:ext uri="{9D8B030D-6E8A-4147-A177-3AD203B41FA5}">
                      <a16:colId xmlns:a16="http://schemas.microsoft.com/office/drawing/2014/main" val="2143798317"/>
                    </a:ext>
                  </a:extLst>
                </a:gridCol>
                <a:gridCol w="784860">
                  <a:extLst>
                    <a:ext uri="{9D8B030D-6E8A-4147-A177-3AD203B41FA5}">
                      <a16:colId xmlns:a16="http://schemas.microsoft.com/office/drawing/2014/main" val="1549063125"/>
                    </a:ext>
                  </a:extLst>
                </a:gridCol>
              </a:tblGrid>
              <a:tr h="190500">
                <a:tc>
                  <a:txBody>
                    <a:bodyPr/>
                    <a:lstStyle/>
                    <a:p>
                      <a:pPr>
                        <a:lnSpc>
                          <a:spcPts val="1300"/>
                        </a:lnSpc>
                      </a:pPr>
                      <a:r>
                        <a:rPr lang="da-DK" sz="850" noProof="0" dirty="0">
                          <a:solidFill>
                            <a:srgbClr val="FFFF00"/>
                          </a:solidFill>
                          <a:effectLst/>
                        </a:rPr>
                        <a:t>Stofnavn</a:t>
                      </a:r>
                      <a:endParaRPr lang="da-DK" sz="850" noProof="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CAS nr.</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7722440"/>
                  </a:ext>
                </a:extLst>
              </a:tr>
              <a:tr h="190500">
                <a:tc>
                  <a:txBody>
                    <a:bodyPr/>
                    <a:lstStyle/>
                    <a:p>
                      <a:pPr>
                        <a:lnSpc>
                          <a:spcPts val="1300"/>
                        </a:lnSpc>
                      </a:pPr>
                      <a:r>
                        <a:rPr lang="da-DK" sz="850" noProof="0" dirty="0">
                          <a:effectLst/>
                        </a:rPr>
                        <a:t>Benzen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71-43-2</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17484660"/>
                  </a:ext>
                </a:extLst>
              </a:tr>
              <a:tr h="190500">
                <a:tc>
                  <a:txBody>
                    <a:bodyPr/>
                    <a:lstStyle/>
                    <a:p>
                      <a:pPr>
                        <a:lnSpc>
                          <a:spcPts val="1300"/>
                        </a:lnSpc>
                      </a:pPr>
                      <a:r>
                        <a:rPr lang="da-DK" sz="850" noProof="0" dirty="0">
                          <a:effectLst/>
                        </a:rPr>
                        <a:t>Toluen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108-88-3</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0600507"/>
                  </a:ext>
                </a:extLst>
              </a:tr>
              <a:tr h="190500">
                <a:tc>
                  <a:txBody>
                    <a:bodyPr/>
                    <a:lstStyle/>
                    <a:p>
                      <a:pPr>
                        <a:lnSpc>
                          <a:spcPts val="1300"/>
                        </a:lnSpc>
                      </a:pPr>
                      <a:r>
                        <a:rPr lang="da-DK" sz="850" noProof="0" dirty="0" err="1">
                          <a:effectLst/>
                        </a:rPr>
                        <a:t>Ethylbenzen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100-41-4</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191717"/>
                  </a:ext>
                </a:extLst>
              </a:tr>
              <a:tr h="190500">
                <a:tc>
                  <a:txBody>
                    <a:bodyPr/>
                    <a:lstStyle/>
                    <a:p>
                      <a:pPr>
                        <a:lnSpc>
                          <a:spcPts val="1300"/>
                        </a:lnSpc>
                      </a:pPr>
                      <a:r>
                        <a:rPr lang="da-DK" sz="850" noProof="0" dirty="0">
                          <a:effectLst/>
                        </a:rPr>
                        <a:t>o-</a:t>
                      </a:r>
                      <a:r>
                        <a:rPr lang="da-DK" sz="850" noProof="0" dirty="0" err="1">
                          <a:effectLst/>
                        </a:rPr>
                        <a:t>xylen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95-47-6</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258351"/>
                  </a:ext>
                </a:extLst>
              </a:tr>
              <a:tr h="190500">
                <a:tc>
                  <a:txBody>
                    <a:bodyPr/>
                    <a:lstStyle/>
                    <a:p>
                      <a:pPr>
                        <a:lnSpc>
                          <a:spcPts val="1300"/>
                        </a:lnSpc>
                      </a:pPr>
                      <a:r>
                        <a:rPr lang="da-DK" sz="850" noProof="0" dirty="0">
                          <a:effectLst/>
                        </a:rPr>
                        <a:t>p-</a:t>
                      </a:r>
                      <a:r>
                        <a:rPr lang="da-DK" sz="850" noProof="0" dirty="0" err="1">
                          <a:effectLst/>
                        </a:rPr>
                        <a:t>xylen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106-42-3</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2983505"/>
                  </a:ext>
                </a:extLst>
              </a:tr>
              <a:tr h="190500">
                <a:tc>
                  <a:txBody>
                    <a:bodyPr/>
                    <a:lstStyle/>
                    <a:p>
                      <a:pPr>
                        <a:lnSpc>
                          <a:spcPts val="1300"/>
                        </a:lnSpc>
                      </a:pPr>
                      <a:r>
                        <a:rPr lang="da-DK" sz="850" noProof="0" dirty="0">
                          <a:effectLst/>
                        </a:rPr>
                        <a:t>m-</a:t>
                      </a:r>
                      <a:r>
                        <a:rPr lang="da-DK" sz="850" noProof="0" dirty="0" err="1">
                          <a:effectLst/>
                        </a:rPr>
                        <a:t>xylen</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108-38-3</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8338850"/>
                  </a:ext>
                </a:extLst>
              </a:tr>
            </a:tbl>
          </a:graphicData>
        </a:graphic>
      </p:graphicFrame>
      <p:graphicFrame>
        <p:nvGraphicFramePr>
          <p:cNvPr id="9" name="Tabel 8">
            <a:extLst>
              <a:ext uri="{FF2B5EF4-FFF2-40B4-BE49-F238E27FC236}">
                <a16:creationId xmlns:a16="http://schemas.microsoft.com/office/drawing/2014/main" id="{BAAEA697-2C2B-A9AD-BB03-871E3A8385DD}"/>
              </a:ext>
            </a:extLst>
          </p:cNvPr>
          <p:cNvGraphicFramePr>
            <a:graphicFrameLocks noGrp="1"/>
          </p:cNvGraphicFramePr>
          <p:nvPr>
            <p:extLst>
              <p:ext uri="{D42A27DB-BD31-4B8C-83A1-F6EECF244321}">
                <p14:modId xmlns:p14="http://schemas.microsoft.com/office/powerpoint/2010/main" val="3627819251"/>
              </p:ext>
            </p:extLst>
          </p:nvPr>
        </p:nvGraphicFramePr>
        <p:xfrm>
          <a:off x="6912676" y="4491048"/>
          <a:ext cx="2954020" cy="1143000"/>
        </p:xfrm>
        <a:graphic>
          <a:graphicData uri="http://schemas.openxmlformats.org/drawingml/2006/table">
            <a:tbl>
              <a:tblPr firstRow="1" firstCol="1" bandRow="1">
                <a:tableStyleId>{5C22544A-7EE6-4342-B048-85BDC9FD1C3A}</a:tableStyleId>
              </a:tblPr>
              <a:tblGrid>
                <a:gridCol w="2115943">
                  <a:extLst>
                    <a:ext uri="{9D8B030D-6E8A-4147-A177-3AD203B41FA5}">
                      <a16:colId xmlns:a16="http://schemas.microsoft.com/office/drawing/2014/main" val="743894583"/>
                    </a:ext>
                  </a:extLst>
                </a:gridCol>
                <a:gridCol w="838077">
                  <a:extLst>
                    <a:ext uri="{9D8B030D-6E8A-4147-A177-3AD203B41FA5}">
                      <a16:colId xmlns:a16="http://schemas.microsoft.com/office/drawing/2014/main" val="3419327836"/>
                    </a:ext>
                  </a:extLst>
                </a:gridCol>
              </a:tblGrid>
              <a:tr h="190500">
                <a:tc>
                  <a:txBody>
                    <a:bodyPr/>
                    <a:lstStyle/>
                    <a:p>
                      <a:pPr>
                        <a:lnSpc>
                          <a:spcPts val="1300"/>
                        </a:lnSpc>
                      </a:pPr>
                      <a:r>
                        <a:rPr lang="da-DK" sz="850" noProof="0" dirty="0">
                          <a:solidFill>
                            <a:srgbClr val="FFFF00"/>
                          </a:solidFill>
                          <a:effectLst/>
                        </a:rPr>
                        <a:t>Stofnavn</a:t>
                      </a:r>
                      <a:endParaRPr lang="da-DK" sz="850" noProof="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CAS nr.</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5023669"/>
                  </a:ext>
                </a:extLst>
              </a:tr>
              <a:tr h="190500">
                <a:tc>
                  <a:txBody>
                    <a:bodyPr/>
                    <a:lstStyle/>
                    <a:p>
                      <a:pPr>
                        <a:lnSpc>
                          <a:spcPts val="1300"/>
                        </a:lnSpc>
                      </a:pPr>
                      <a:r>
                        <a:rPr lang="da-DK" sz="850" noProof="0" dirty="0" err="1">
                          <a:effectLst/>
                        </a:rPr>
                        <a:t>Chrom</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7440-47-3</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543091"/>
                  </a:ext>
                </a:extLst>
              </a:tr>
              <a:tr h="190500">
                <a:tc>
                  <a:txBody>
                    <a:bodyPr/>
                    <a:lstStyle/>
                    <a:p>
                      <a:pPr>
                        <a:lnSpc>
                          <a:spcPts val="1300"/>
                        </a:lnSpc>
                      </a:pPr>
                      <a:r>
                        <a:rPr lang="da-DK" sz="850" noProof="0" dirty="0">
                          <a:effectLst/>
                        </a:rPr>
                        <a:t>Kviksølv</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7439-97-6</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36075951"/>
                  </a:ext>
                </a:extLst>
              </a:tr>
              <a:tr h="190500">
                <a:tc>
                  <a:txBody>
                    <a:bodyPr/>
                    <a:lstStyle/>
                    <a:p>
                      <a:pPr>
                        <a:lnSpc>
                          <a:spcPts val="1300"/>
                        </a:lnSpc>
                      </a:pPr>
                      <a:r>
                        <a:rPr lang="da-DK" sz="850" noProof="0" dirty="0" err="1">
                          <a:effectLst/>
                        </a:rPr>
                        <a:t>Dimethylkviksølv</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593-74-8</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9007035"/>
                  </a:ext>
                </a:extLst>
              </a:tr>
              <a:tr h="190500">
                <a:tc>
                  <a:txBody>
                    <a:bodyPr/>
                    <a:lstStyle/>
                    <a:p>
                      <a:pPr>
                        <a:lnSpc>
                          <a:spcPts val="1300"/>
                        </a:lnSpc>
                      </a:pPr>
                      <a:r>
                        <a:rPr lang="da-DK" sz="850" noProof="0" dirty="0" err="1">
                          <a:effectLst/>
                        </a:rPr>
                        <a:t>Methylkviksølv</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22967-92-6</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755673"/>
                  </a:ext>
                </a:extLst>
              </a:tr>
              <a:tr h="190500">
                <a:tc>
                  <a:txBody>
                    <a:bodyPr/>
                    <a:lstStyle/>
                    <a:p>
                      <a:pPr>
                        <a:lnSpc>
                          <a:spcPts val="1300"/>
                        </a:lnSpc>
                      </a:pPr>
                      <a:r>
                        <a:rPr lang="da-DK" sz="850" noProof="0" dirty="0">
                          <a:effectLst/>
                        </a:rPr>
                        <a:t>Nikkel</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pPr>
                      <a:r>
                        <a:rPr lang="da-DK" sz="850" noProof="0" dirty="0">
                          <a:effectLst/>
                        </a:rPr>
                        <a:t>7440-02-0</a:t>
                      </a:r>
                      <a:endParaRPr lang="da-DK" sz="85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4789683"/>
                  </a:ext>
                </a:extLst>
              </a:tr>
            </a:tbl>
          </a:graphicData>
        </a:graphic>
      </p:graphicFrame>
      <p:sp>
        <p:nvSpPr>
          <p:cNvPr id="10" name="Tekstfelt 9">
            <a:extLst>
              <a:ext uri="{FF2B5EF4-FFF2-40B4-BE49-F238E27FC236}">
                <a16:creationId xmlns:a16="http://schemas.microsoft.com/office/drawing/2014/main" id="{86582DBA-A04E-5D1A-9B69-41E4899541B1}"/>
              </a:ext>
            </a:extLst>
          </p:cNvPr>
          <p:cNvSpPr txBox="1"/>
          <p:nvPr/>
        </p:nvSpPr>
        <p:spPr>
          <a:xfrm>
            <a:off x="399314" y="47195"/>
            <a:ext cx="7790181" cy="292388"/>
          </a:xfrm>
          <a:prstGeom prst="rect">
            <a:avLst/>
          </a:prstGeom>
          <a:noFill/>
        </p:spPr>
        <p:txBody>
          <a:bodyPr wrap="square" lIns="0" tIns="0" rIns="0" bIns="0" rtlCol="0">
            <a:spAutoFit/>
          </a:bodyPr>
          <a:lstStyle/>
          <a:p>
            <a:pPr>
              <a:lnSpc>
                <a:spcPct val="95000"/>
              </a:lnSpc>
            </a:pPr>
            <a:r>
              <a:rPr lang="da-DK" sz="2000" b="1" noProof="0" dirty="0">
                <a:latin typeface="+mn-lt"/>
              </a:rPr>
              <a:t>Kemikalier </a:t>
            </a:r>
            <a:r>
              <a:rPr lang="da-DK" sz="2000" b="1" noProof="0" dirty="0"/>
              <a:t>- </a:t>
            </a:r>
            <a:r>
              <a:rPr lang="da-DK" sz="2000" b="1" noProof="0" dirty="0">
                <a:latin typeface="+mn-lt"/>
              </a:rPr>
              <a:t>‘Grindsted stoffer’</a:t>
            </a:r>
          </a:p>
        </p:txBody>
      </p:sp>
      <p:sp>
        <p:nvSpPr>
          <p:cNvPr id="11" name="Tekstfelt 10">
            <a:extLst>
              <a:ext uri="{FF2B5EF4-FFF2-40B4-BE49-F238E27FC236}">
                <a16:creationId xmlns:a16="http://schemas.microsoft.com/office/drawing/2014/main" id="{E472BE8A-2227-3A06-C874-0C7E1360F2A8}"/>
              </a:ext>
            </a:extLst>
          </p:cNvPr>
          <p:cNvSpPr txBox="1"/>
          <p:nvPr/>
        </p:nvSpPr>
        <p:spPr>
          <a:xfrm>
            <a:off x="331020" y="4745766"/>
            <a:ext cx="6287269" cy="1403461"/>
          </a:xfrm>
          <a:prstGeom prst="rect">
            <a:avLst/>
          </a:prstGeom>
          <a:noFill/>
        </p:spPr>
        <p:txBody>
          <a:bodyPr wrap="square" lIns="0" tIns="0" rIns="0" bIns="0" rtlCol="0">
            <a:spAutoFit/>
          </a:bodyPr>
          <a:lstStyle/>
          <a:p>
            <a:pPr marL="285750" indent="-285750">
              <a:lnSpc>
                <a:spcPct val="95000"/>
              </a:lnSpc>
              <a:buFont typeface="Arial" panose="020B0604020202020204" pitchFamily="34" charset="0"/>
              <a:buChar char="•"/>
            </a:pPr>
            <a:r>
              <a:rPr lang="da-DK" sz="1600" noProof="0" dirty="0">
                <a:latin typeface="+mn-lt"/>
              </a:rPr>
              <a:t>Der er i alt 809 enkelt stoffer og 177 produkter (blandinger)</a:t>
            </a:r>
            <a:r>
              <a:rPr lang="da-DK" sz="1600" noProof="0" dirty="0"/>
              <a:t> - vi har kvalitativt farevurderet 708 stoffer af de 809 stoffer</a:t>
            </a:r>
          </a:p>
          <a:p>
            <a:pPr>
              <a:lnSpc>
                <a:spcPct val="95000"/>
              </a:lnSpc>
            </a:pPr>
            <a:endParaRPr lang="da-DK" sz="1600" noProof="0" dirty="0"/>
          </a:p>
          <a:p>
            <a:pPr marL="285750" indent="-285750">
              <a:lnSpc>
                <a:spcPct val="95000"/>
              </a:lnSpc>
              <a:buFont typeface="Arial" panose="020B0604020202020204" pitchFamily="34" charset="0"/>
              <a:buChar char="•"/>
            </a:pPr>
            <a:r>
              <a:rPr lang="da-DK" sz="1600" noProof="0" dirty="0">
                <a:latin typeface="+mn-lt"/>
              </a:rPr>
              <a:t>Databasen med målinger indeholder ca. 370 stoffer og blandinger –fra 1980erne frem til 2023</a:t>
            </a:r>
          </a:p>
          <a:p>
            <a:pPr marL="285750" indent="-285750">
              <a:lnSpc>
                <a:spcPct val="95000"/>
              </a:lnSpc>
              <a:buFont typeface="Arial" panose="020B0604020202020204" pitchFamily="34" charset="0"/>
              <a:buChar char="•"/>
            </a:pPr>
            <a:endParaRPr lang="da-DK" sz="1600" noProof="0" dirty="0"/>
          </a:p>
        </p:txBody>
      </p:sp>
      <p:sp>
        <p:nvSpPr>
          <p:cNvPr id="12" name="Tekstfelt 11">
            <a:extLst>
              <a:ext uri="{FF2B5EF4-FFF2-40B4-BE49-F238E27FC236}">
                <a16:creationId xmlns:a16="http://schemas.microsoft.com/office/drawing/2014/main" id="{EFA03636-9780-8758-9B3D-DCE36FA449C0}"/>
              </a:ext>
            </a:extLst>
          </p:cNvPr>
          <p:cNvSpPr txBox="1"/>
          <p:nvPr/>
        </p:nvSpPr>
        <p:spPr>
          <a:xfrm>
            <a:off x="395670" y="447984"/>
            <a:ext cx="2652330" cy="233910"/>
          </a:xfrm>
          <a:prstGeom prst="rect">
            <a:avLst/>
          </a:prstGeom>
          <a:noFill/>
        </p:spPr>
        <p:txBody>
          <a:bodyPr wrap="square" lIns="0" tIns="0" rIns="0" bIns="0" rtlCol="0">
            <a:spAutoFit/>
          </a:bodyPr>
          <a:lstStyle/>
          <a:p>
            <a:pPr>
              <a:lnSpc>
                <a:spcPct val="95000"/>
              </a:lnSpc>
            </a:pPr>
            <a:r>
              <a:rPr lang="da-DK" sz="1600" noProof="0" dirty="0">
                <a:latin typeface="+mn-lt"/>
              </a:rPr>
              <a:t>Barbiturater (n = 20)</a:t>
            </a:r>
          </a:p>
        </p:txBody>
      </p:sp>
      <p:sp>
        <p:nvSpPr>
          <p:cNvPr id="13" name="Tekstfelt 12">
            <a:extLst>
              <a:ext uri="{FF2B5EF4-FFF2-40B4-BE49-F238E27FC236}">
                <a16:creationId xmlns:a16="http://schemas.microsoft.com/office/drawing/2014/main" id="{9EFBD258-CFB9-D9A7-EE26-E1FA73E3C24D}"/>
              </a:ext>
            </a:extLst>
          </p:cNvPr>
          <p:cNvSpPr txBox="1"/>
          <p:nvPr/>
        </p:nvSpPr>
        <p:spPr>
          <a:xfrm>
            <a:off x="3764280" y="447984"/>
            <a:ext cx="2331720" cy="233910"/>
          </a:xfrm>
          <a:prstGeom prst="rect">
            <a:avLst/>
          </a:prstGeom>
          <a:noFill/>
        </p:spPr>
        <p:txBody>
          <a:bodyPr wrap="square" lIns="0" tIns="0" rIns="0" bIns="0" rtlCol="0">
            <a:spAutoFit/>
          </a:bodyPr>
          <a:lstStyle/>
          <a:p>
            <a:pPr>
              <a:lnSpc>
                <a:spcPct val="95000"/>
              </a:lnSpc>
            </a:pPr>
            <a:r>
              <a:rPr lang="da-DK" sz="1600" noProof="0" dirty="0">
                <a:latin typeface="+mn-lt"/>
              </a:rPr>
              <a:t>Sulfonamider (n = 17)</a:t>
            </a:r>
          </a:p>
        </p:txBody>
      </p:sp>
      <p:sp>
        <p:nvSpPr>
          <p:cNvPr id="14" name="Tekstfelt 13">
            <a:extLst>
              <a:ext uri="{FF2B5EF4-FFF2-40B4-BE49-F238E27FC236}">
                <a16:creationId xmlns:a16="http://schemas.microsoft.com/office/drawing/2014/main" id="{B3371495-B627-3D9C-7124-B4E735E804D6}"/>
              </a:ext>
            </a:extLst>
          </p:cNvPr>
          <p:cNvSpPr txBox="1"/>
          <p:nvPr/>
        </p:nvSpPr>
        <p:spPr>
          <a:xfrm>
            <a:off x="6944678" y="421730"/>
            <a:ext cx="1794076" cy="233910"/>
          </a:xfrm>
          <a:prstGeom prst="rect">
            <a:avLst/>
          </a:prstGeom>
          <a:noFill/>
        </p:spPr>
        <p:txBody>
          <a:bodyPr wrap="square" lIns="0" tIns="0" rIns="0" bIns="0" rtlCol="0">
            <a:spAutoFit/>
          </a:bodyPr>
          <a:lstStyle/>
          <a:p>
            <a:pPr>
              <a:lnSpc>
                <a:spcPct val="95000"/>
              </a:lnSpc>
            </a:pPr>
            <a:r>
              <a:rPr lang="da-DK" sz="1600" noProof="0" dirty="0" err="1"/>
              <a:t>Sulfanilsyre</a:t>
            </a:r>
            <a:r>
              <a:rPr lang="da-DK" sz="1600" noProof="0" dirty="0" err="1">
                <a:latin typeface="+mn-lt"/>
              </a:rPr>
              <a:t>r</a:t>
            </a:r>
            <a:r>
              <a:rPr lang="da-DK" sz="1600" noProof="0" dirty="0">
                <a:latin typeface="+mn-lt"/>
              </a:rPr>
              <a:t> (n = 2)</a:t>
            </a:r>
          </a:p>
        </p:txBody>
      </p:sp>
      <p:sp>
        <p:nvSpPr>
          <p:cNvPr id="15" name="Tekstfelt 14">
            <a:extLst>
              <a:ext uri="{FF2B5EF4-FFF2-40B4-BE49-F238E27FC236}">
                <a16:creationId xmlns:a16="http://schemas.microsoft.com/office/drawing/2014/main" id="{3879375A-FD83-883C-3799-BC510AA90B97}"/>
              </a:ext>
            </a:extLst>
          </p:cNvPr>
          <p:cNvSpPr txBox="1"/>
          <p:nvPr/>
        </p:nvSpPr>
        <p:spPr>
          <a:xfrm>
            <a:off x="6923138" y="1320380"/>
            <a:ext cx="3628876" cy="233910"/>
          </a:xfrm>
          <a:prstGeom prst="rect">
            <a:avLst/>
          </a:prstGeom>
          <a:noFill/>
        </p:spPr>
        <p:txBody>
          <a:bodyPr wrap="square" lIns="0" tIns="0" rIns="0" bIns="0" rtlCol="0">
            <a:spAutoFit/>
          </a:bodyPr>
          <a:lstStyle/>
          <a:p>
            <a:pPr>
              <a:lnSpc>
                <a:spcPct val="95000"/>
              </a:lnSpc>
            </a:pPr>
            <a:r>
              <a:rPr lang="da-DK" sz="1600" noProof="0" dirty="0" err="1"/>
              <a:t>Klorederede</a:t>
            </a:r>
            <a:r>
              <a:rPr lang="da-DK" sz="1600" noProof="0" dirty="0"/>
              <a:t> opløsningsmidler</a:t>
            </a:r>
            <a:r>
              <a:rPr lang="da-DK" sz="1600" noProof="0" dirty="0">
                <a:latin typeface="+mn-lt"/>
              </a:rPr>
              <a:t> (n = 4)</a:t>
            </a:r>
          </a:p>
        </p:txBody>
      </p:sp>
      <p:sp>
        <p:nvSpPr>
          <p:cNvPr id="16" name="Tekstfelt 15">
            <a:extLst>
              <a:ext uri="{FF2B5EF4-FFF2-40B4-BE49-F238E27FC236}">
                <a16:creationId xmlns:a16="http://schemas.microsoft.com/office/drawing/2014/main" id="{75401557-1A82-ADDF-74DD-B72033AF743D}"/>
              </a:ext>
            </a:extLst>
          </p:cNvPr>
          <p:cNvSpPr txBox="1"/>
          <p:nvPr/>
        </p:nvSpPr>
        <p:spPr>
          <a:xfrm>
            <a:off x="6912676" y="2596565"/>
            <a:ext cx="2962592" cy="233910"/>
          </a:xfrm>
          <a:prstGeom prst="rect">
            <a:avLst/>
          </a:prstGeom>
          <a:noFill/>
        </p:spPr>
        <p:txBody>
          <a:bodyPr wrap="square" lIns="0" tIns="0" rIns="0" bIns="0" rtlCol="0">
            <a:spAutoFit/>
          </a:bodyPr>
          <a:lstStyle/>
          <a:p>
            <a:pPr>
              <a:lnSpc>
                <a:spcPct val="95000"/>
              </a:lnSpc>
            </a:pPr>
            <a:r>
              <a:rPr lang="da-DK" sz="1600" noProof="0" dirty="0"/>
              <a:t>Kulbrinter (BTEX)</a:t>
            </a:r>
            <a:r>
              <a:rPr lang="da-DK" sz="1600" noProof="0" dirty="0">
                <a:latin typeface="+mn-lt"/>
              </a:rPr>
              <a:t> (n = 6)</a:t>
            </a:r>
          </a:p>
        </p:txBody>
      </p:sp>
      <p:sp>
        <p:nvSpPr>
          <p:cNvPr id="17" name="Tekstfelt 16">
            <a:extLst>
              <a:ext uri="{FF2B5EF4-FFF2-40B4-BE49-F238E27FC236}">
                <a16:creationId xmlns:a16="http://schemas.microsoft.com/office/drawing/2014/main" id="{CB4D2DAF-5198-B6EE-B2EE-B755BFC404E3}"/>
              </a:ext>
            </a:extLst>
          </p:cNvPr>
          <p:cNvSpPr txBox="1"/>
          <p:nvPr/>
        </p:nvSpPr>
        <p:spPr>
          <a:xfrm>
            <a:off x="6944678" y="4257138"/>
            <a:ext cx="1794076" cy="233910"/>
          </a:xfrm>
          <a:prstGeom prst="rect">
            <a:avLst/>
          </a:prstGeom>
          <a:noFill/>
        </p:spPr>
        <p:txBody>
          <a:bodyPr wrap="square" lIns="0" tIns="0" rIns="0" bIns="0" rtlCol="0">
            <a:spAutoFit/>
          </a:bodyPr>
          <a:lstStyle/>
          <a:p>
            <a:pPr>
              <a:lnSpc>
                <a:spcPct val="95000"/>
              </a:lnSpc>
            </a:pPr>
            <a:r>
              <a:rPr lang="da-DK" sz="1600" noProof="0" dirty="0">
                <a:latin typeface="+mn-lt"/>
              </a:rPr>
              <a:t>Metaller (n = 5)</a:t>
            </a:r>
          </a:p>
        </p:txBody>
      </p:sp>
    </p:spTree>
    <p:extLst>
      <p:ext uri="{BB962C8B-B14F-4D97-AF65-F5344CB8AC3E}">
        <p14:creationId xmlns:p14="http://schemas.microsoft.com/office/powerpoint/2010/main" val="103183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23358-45CF-43B9-5A4A-7EFFA71E9AB8}"/>
              </a:ext>
            </a:extLst>
          </p:cNvPr>
          <p:cNvSpPr>
            <a:spLocks noGrp="1"/>
          </p:cNvSpPr>
          <p:nvPr>
            <p:ph type="title"/>
          </p:nvPr>
        </p:nvSpPr>
        <p:spPr>
          <a:xfrm>
            <a:off x="360577" y="228628"/>
            <a:ext cx="11831423" cy="752101"/>
          </a:xfrm>
        </p:spPr>
        <p:txBody>
          <a:bodyPr/>
          <a:lstStyle/>
          <a:p>
            <a:r>
              <a:rPr lang="da-DK" noProof="0" dirty="0"/>
              <a:t>20 værste stoffer i øvre grundvand</a:t>
            </a:r>
          </a:p>
        </p:txBody>
      </p:sp>
      <p:graphicFrame>
        <p:nvGraphicFramePr>
          <p:cNvPr id="5" name="Pladsholder til indhold 4">
            <a:extLst>
              <a:ext uri="{FF2B5EF4-FFF2-40B4-BE49-F238E27FC236}">
                <a16:creationId xmlns:a16="http://schemas.microsoft.com/office/drawing/2014/main" id="{4AEB3F3C-4D91-4AC3-4B85-7E2BCB138033}"/>
              </a:ext>
            </a:extLst>
          </p:cNvPr>
          <p:cNvGraphicFramePr>
            <a:graphicFrameLocks noGrp="1"/>
          </p:cNvGraphicFramePr>
          <p:nvPr>
            <p:ph idx="1"/>
            <p:extLst>
              <p:ext uri="{D42A27DB-BD31-4B8C-83A1-F6EECF244321}">
                <p14:modId xmlns:p14="http://schemas.microsoft.com/office/powerpoint/2010/main" val="591797413"/>
              </p:ext>
            </p:extLst>
          </p:nvPr>
        </p:nvGraphicFramePr>
        <p:xfrm>
          <a:off x="315995" y="1346582"/>
          <a:ext cx="6992116" cy="5298974"/>
        </p:xfrm>
        <a:graphic>
          <a:graphicData uri="http://schemas.openxmlformats.org/drawingml/2006/table">
            <a:tbl>
              <a:tblPr firstRow="1" firstCol="1" bandRow="1">
                <a:tableStyleId>{5C22544A-7EE6-4342-B048-85BDC9FD1C3A}</a:tableStyleId>
              </a:tblPr>
              <a:tblGrid>
                <a:gridCol w="1827305">
                  <a:extLst>
                    <a:ext uri="{9D8B030D-6E8A-4147-A177-3AD203B41FA5}">
                      <a16:colId xmlns:a16="http://schemas.microsoft.com/office/drawing/2014/main" val="4186471152"/>
                    </a:ext>
                  </a:extLst>
                </a:gridCol>
                <a:gridCol w="609819">
                  <a:extLst>
                    <a:ext uri="{9D8B030D-6E8A-4147-A177-3AD203B41FA5}">
                      <a16:colId xmlns:a16="http://schemas.microsoft.com/office/drawing/2014/main" val="3910970629"/>
                    </a:ext>
                  </a:extLst>
                </a:gridCol>
                <a:gridCol w="569374">
                  <a:extLst>
                    <a:ext uri="{9D8B030D-6E8A-4147-A177-3AD203B41FA5}">
                      <a16:colId xmlns:a16="http://schemas.microsoft.com/office/drawing/2014/main" val="1425625034"/>
                    </a:ext>
                  </a:extLst>
                </a:gridCol>
                <a:gridCol w="569374">
                  <a:extLst>
                    <a:ext uri="{9D8B030D-6E8A-4147-A177-3AD203B41FA5}">
                      <a16:colId xmlns:a16="http://schemas.microsoft.com/office/drawing/2014/main" val="163823220"/>
                    </a:ext>
                  </a:extLst>
                </a:gridCol>
                <a:gridCol w="569374">
                  <a:extLst>
                    <a:ext uri="{9D8B030D-6E8A-4147-A177-3AD203B41FA5}">
                      <a16:colId xmlns:a16="http://schemas.microsoft.com/office/drawing/2014/main" val="14486336"/>
                    </a:ext>
                  </a:extLst>
                </a:gridCol>
                <a:gridCol w="569374">
                  <a:extLst>
                    <a:ext uri="{9D8B030D-6E8A-4147-A177-3AD203B41FA5}">
                      <a16:colId xmlns:a16="http://schemas.microsoft.com/office/drawing/2014/main" val="1712050737"/>
                    </a:ext>
                  </a:extLst>
                </a:gridCol>
                <a:gridCol w="569374">
                  <a:extLst>
                    <a:ext uri="{9D8B030D-6E8A-4147-A177-3AD203B41FA5}">
                      <a16:colId xmlns:a16="http://schemas.microsoft.com/office/drawing/2014/main" val="1316029623"/>
                    </a:ext>
                  </a:extLst>
                </a:gridCol>
                <a:gridCol w="569374">
                  <a:extLst>
                    <a:ext uri="{9D8B030D-6E8A-4147-A177-3AD203B41FA5}">
                      <a16:colId xmlns:a16="http://schemas.microsoft.com/office/drawing/2014/main" val="1338624140"/>
                    </a:ext>
                  </a:extLst>
                </a:gridCol>
                <a:gridCol w="569374">
                  <a:extLst>
                    <a:ext uri="{9D8B030D-6E8A-4147-A177-3AD203B41FA5}">
                      <a16:colId xmlns:a16="http://schemas.microsoft.com/office/drawing/2014/main" val="3857968068"/>
                    </a:ext>
                  </a:extLst>
                </a:gridCol>
                <a:gridCol w="569374">
                  <a:extLst>
                    <a:ext uri="{9D8B030D-6E8A-4147-A177-3AD203B41FA5}">
                      <a16:colId xmlns:a16="http://schemas.microsoft.com/office/drawing/2014/main" val="1115611019"/>
                    </a:ext>
                  </a:extLst>
                </a:gridCol>
              </a:tblGrid>
              <a:tr h="361139">
                <a:tc>
                  <a:txBody>
                    <a:bodyPr/>
                    <a:lstStyle/>
                    <a:p>
                      <a:pPr>
                        <a:lnSpc>
                          <a:spcPts val="1300"/>
                        </a:lnSpc>
                      </a:pPr>
                      <a:r>
                        <a:rPr lang="da-DK" sz="800" noProof="0" dirty="0">
                          <a:solidFill>
                            <a:srgbClr val="FFFF00"/>
                          </a:solidFill>
                          <a:effectLst/>
                        </a:rPr>
                        <a:t>Stofnavn</a:t>
                      </a:r>
                      <a:endParaRPr lang="da-DK" sz="800" noProof="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CAS </a:t>
                      </a:r>
                      <a:r>
                        <a:rPr lang="da-DK" sz="800" noProof="0" dirty="0" err="1">
                          <a:effectLst/>
                        </a:rPr>
                        <a:t>nr</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Middel 7 m vand</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SD</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Max</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n-total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MKK</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Enhed</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MoE</a:t>
                      </a:r>
                      <a:r>
                        <a:rPr lang="da-DK" sz="800" noProof="0" dirty="0">
                          <a:effectLst/>
                        </a:rPr>
                        <a:t> (middel)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MoE</a:t>
                      </a:r>
                      <a:r>
                        <a:rPr lang="da-DK" sz="800" noProof="0" dirty="0">
                          <a:effectLst/>
                        </a:rPr>
                        <a:t> (max)</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415618963"/>
                  </a:ext>
                </a:extLst>
              </a:tr>
              <a:tr h="205487">
                <a:tc>
                  <a:txBody>
                    <a:bodyPr/>
                    <a:lstStyle/>
                    <a:p>
                      <a:pPr>
                        <a:lnSpc>
                          <a:spcPts val="1300"/>
                        </a:lnSpc>
                      </a:pPr>
                      <a:r>
                        <a:rPr lang="da-DK" sz="800" noProof="0" dirty="0" err="1">
                          <a:solidFill>
                            <a:schemeClr val="accent3">
                              <a:lumMod val="60000"/>
                              <a:lumOff val="40000"/>
                            </a:schemeClr>
                          </a:solidFill>
                          <a:effectLst/>
                        </a:rPr>
                        <a:t>Vinylchlorid</a:t>
                      </a:r>
                      <a:endParaRPr lang="da-DK" sz="800" noProof="0" dirty="0">
                        <a:solidFill>
                          <a:schemeClr val="accent3">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75-01-4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188,083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734,322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4300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157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0,00027</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758265281"/>
                  </a:ext>
                </a:extLst>
              </a:tr>
              <a:tr h="205487">
                <a:tc>
                  <a:txBody>
                    <a:bodyPr/>
                    <a:lstStyle/>
                    <a:p>
                      <a:pPr>
                        <a:lnSpc>
                          <a:spcPts val="1300"/>
                        </a:lnSpc>
                      </a:pPr>
                      <a:r>
                        <a:rPr lang="da-DK" sz="800" noProof="0" dirty="0">
                          <a:effectLst/>
                        </a:rPr>
                        <a:t>Sum af PFAS, 22 stoffer</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na</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0,084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0,084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0,00119</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0,00119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3745236333"/>
                  </a:ext>
                </a:extLst>
              </a:tr>
              <a:tr h="361139">
                <a:tc>
                  <a:txBody>
                    <a:bodyPr/>
                    <a:lstStyle/>
                    <a:p>
                      <a:pPr>
                        <a:lnSpc>
                          <a:spcPts val="1300"/>
                        </a:lnSpc>
                      </a:pPr>
                      <a:r>
                        <a:rPr lang="da-DK" sz="800" noProof="0" dirty="0">
                          <a:effectLst/>
                        </a:rPr>
                        <a:t>Sum af </a:t>
                      </a:r>
                      <a:r>
                        <a:rPr lang="da-DK" sz="800" noProof="0" dirty="0" err="1">
                          <a:effectLst/>
                        </a:rPr>
                        <a:t>perfluorerede</a:t>
                      </a:r>
                      <a:r>
                        <a:rPr lang="da-DK" sz="800" noProof="0" dirty="0">
                          <a:effectLst/>
                        </a:rPr>
                        <a:t> </a:t>
                      </a:r>
                      <a:r>
                        <a:rPr lang="da-DK" sz="800" noProof="0" dirty="0" err="1">
                          <a:effectLst/>
                        </a:rPr>
                        <a:t>alkylsyreforbindelser</a:t>
                      </a:r>
                      <a:r>
                        <a:rPr lang="da-DK" sz="800" noProof="0" dirty="0">
                          <a:effectLst/>
                        </a:rPr>
                        <a:t> (22 PFAS)</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na</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0,084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0,084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0,00119</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0,00119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4152586307"/>
                  </a:ext>
                </a:extLst>
              </a:tr>
              <a:tr h="361139">
                <a:tc>
                  <a:txBody>
                    <a:bodyPr/>
                    <a:lstStyle/>
                    <a:p>
                      <a:pPr>
                        <a:lnSpc>
                          <a:spcPts val="1300"/>
                        </a:lnSpc>
                      </a:pPr>
                      <a:r>
                        <a:rPr lang="da-DK" sz="800" noProof="0" dirty="0">
                          <a:effectLst/>
                        </a:rPr>
                        <a:t>Sum af </a:t>
                      </a:r>
                      <a:r>
                        <a:rPr lang="da-DK" sz="800" noProof="0" dirty="0" err="1">
                          <a:effectLst/>
                        </a:rPr>
                        <a:t>perfluorerede</a:t>
                      </a:r>
                      <a:r>
                        <a:rPr lang="da-DK" sz="800" noProof="0" dirty="0">
                          <a:effectLst/>
                        </a:rPr>
                        <a:t> </a:t>
                      </a:r>
                      <a:r>
                        <a:rPr lang="da-DK" sz="800" noProof="0" dirty="0" err="1">
                          <a:effectLst/>
                        </a:rPr>
                        <a:t>alkylsyreforbindelser</a:t>
                      </a:r>
                      <a:r>
                        <a:rPr lang="da-DK" sz="800" noProof="0" dirty="0">
                          <a:effectLst/>
                        </a:rPr>
                        <a:t> (12 PFAS)</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na</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0,084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0,084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0,00120</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0,00120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3367448404"/>
                  </a:ext>
                </a:extLst>
              </a:tr>
              <a:tr h="205487">
                <a:tc>
                  <a:txBody>
                    <a:bodyPr/>
                    <a:lstStyle/>
                    <a:p>
                      <a:pPr>
                        <a:lnSpc>
                          <a:spcPts val="1300"/>
                        </a:lnSpc>
                      </a:pPr>
                      <a:r>
                        <a:rPr lang="da-DK" sz="800" noProof="0" dirty="0" err="1">
                          <a:effectLst/>
                        </a:rPr>
                        <a:t>Hexachlorcyclohexan</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608-73-1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10,067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17,263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0,00199</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0,00067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666273252"/>
                  </a:ext>
                </a:extLst>
              </a:tr>
              <a:tr h="361139">
                <a:tc>
                  <a:txBody>
                    <a:bodyPr/>
                    <a:lstStyle/>
                    <a:p>
                      <a:pPr>
                        <a:lnSpc>
                          <a:spcPts val="1300"/>
                        </a:lnSpc>
                      </a:pPr>
                      <a:r>
                        <a:rPr lang="da-DK" sz="800" noProof="0" dirty="0">
                          <a:effectLst/>
                        </a:rPr>
                        <a:t>Sum af </a:t>
                      </a:r>
                      <a:r>
                        <a:rPr lang="da-DK" sz="800" noProof="0" dirty="0" err="1">
                          <a:effectLst/>
                        </a:rPr>
                        <a:t>perfluorerede</a:t>
                      </a:r>
                      <a:r>
                        <a:rPr lang="da-DK" sz="800" noProof="0" dirty="0">
                          <a:effectLst/>
                        </a:rPr>
                        <a:t> </a:t>
                      </a:r>
                      <a:r>
                        <a:rPr lang="da-DK" sz="800" noProof="0" dirty="0" err="1">
                          <a:effectLst/>
                        </a:rPr>
                        <a:t>alkylsyreforbindelser</a:t>
                      </a:r>
                      <a:r>
                        <a:rPr lang="da-DK" sz="800" noProof="0" dirty="0">
                          <a:effectLst/>
                        </a:rPr>
                        <a:t> (4 PFAS)</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na</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0,031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0,031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0,00323</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0,00323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208012395"/>
                  </a:ext>
                </a:extLst>
              </a:tr>
              <a:tr h="361139">
                <a:tc>
                  <a:txBody>
                    <a:bodyPr/>
                    <a:lstStyle/>
                    <a:p>
                      <a:pPr>
                        <a:lnSpc>
                          <a:spcPts val="1300"/>
                        </a:lnSpc>
                      </a:pPr>
                      <a:r>
                        <a:rPr lang="da-DK" sz="800" noProof="0" dirty="0">
                          <a:effectLst/>
                        </a:rPr>
                        <a:t>PFAS (sum af PFOA, PFOS, PFNA og </a:t>
                      </a:r>
                      <a:r>
                        <a:rPr lang="da-DK" sz="800" noProof="0" dirty="0" err="1">
                          <a:effectLst/>
                        </a:rPr>
                        <a:t>PFHxS</a:t>
                      </a:r>
                      <a:r>
                        <a:rPr lang="da-DK" sz="800" noProof="0" dirty="0">
                          <a:effectLst/>
                        </a:rPr>
                        <a:t>)</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na</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0,031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0,031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0,00323</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0,00323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003574216"/>
                  </a:ext>
                </a:extLst>
              </a:tr>
              <a:tr h="205487">
                <a:tc>
                  <a:txBody>
                    <a:bodyPr/>
                    <a:lstStyle/>
                    <a:p>
                      <a:pPr>
                        <a:lnSpc>
                          <a:spcPts val="1300"/>
                        </a:lnSpc>
                      </a:pPr>
                      <a:r>
                        <a:rPr lang="da-DK" sz="800" noProof="0" dirty="0" err="1">
                          <a:effectLst/>
                        </a:rPr>
                        <a:t>Perfluoroctansyre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335-67-1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0,019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0,019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0,00526</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0,00526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2333053014"/>
                  </a:ext>
                </a:extLst>
              </a:tr>
              <a:tr h="205487">
                <a:tc>
                  <a:txBody>
                    <a:bodyPr/>
                    <a:lstStyle/>
                    <a:p>
                      <a:pPr>
                        <a:lnSpc>
                          <a:spcPts val="1300"/>
                        </a:lnSpc>
                      </a:pPr>
                      <a:r>
                        <a:rPr lang="da-DK" sz="800" noProof="0" dirty="0">
                          <a:effectLst/>
                        </a:rPr>
                        <a:t>Sum af pesticider</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na</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0,947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5,302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0,01056</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0,00033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254829069"/>
                  </a:ext>
                </a:extLst>
              </a:tr>
              <a:tr h="205487">
                <a:tc>
                  <a:txBody>
                    <a:bodyPr/>
                    <a:lstStyle/>
                    <a:p>
                      <a:pPr>
                        <a:lnSpc>
                          <a:spcPts val="1300"/>
                        </a:lnSpc>
                      </a:pPr>
                      <a:r>
                        <a:rPr lang="da-DK" sz="800" noProof="0" dirty="0">
                          <a:effectLst/>
                        </a:rPr>
                        <a:t>Pesticider, sum</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err="1">
                          <a:effectLst/>
                        </a:rPr>
                        <a:t>na</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0,852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0,749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1,8</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0,01173</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0,00556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441800585"/>
                  </a:ext>
                </a:extLst>
              </a:tr>
              <a:tr h="205487">
                <a:tc>
                  <a:txBody>
                    <a:bodyPr/>
                    <a:lstStyle/>
                    <a:p>
                      <a:pPr>
                        <a:lnSpc>
                          <a:spcPts val="1300"/>
                        </a:lnSpc>
                      </a:pPr>
                      <a:r>
                        <a:rPr lang="da-DK" sz="800" noProof="0" dirty="0" err="1">
                          <a:effectLst/>
                        </a:rPr>
                        <a:t>Perfluorhexansulfonsyre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355-46-4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0,01538</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0,01538</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3375244869"/>
                  </a:ext>
                </a:extLst>
              </a:tr>
              <a:tr h="205487">
                <a:tc>
                  <a:txBody>
                    <a:bodyPr/>
                    <a:lstStyle/>
                    <a:p>
                      <a:pPr>
                        <a:lnSpc>
                          <a:spcPts val="1300"/>
                        </a:lnSpc>
                      </a:pPr>
                      <a:r>
                        <a:rPr lang="da-DK" sz="800" noProof="0" dirty="0" err="1">
                          <a:effectLst/>
                        </a:rPr>
                        <a:t>Perfluoroctansulfonsyre</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1763-23-1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0,02000</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0,02000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79251973"/>
                  </a:ext>
                </a:extLst>
              </a:tr>
              <a:tr h="205487">
                <a:tc>
                  <a:txBody>
                    <a:bodyPr/>
                    <a:lstStyle/>
                    <a:p>
                      <a:pPr>
                        <a:lnSpc>
                          <a:spcPts val="1300"/>
                        </a:lnSpc>
                      </a:pPr>
                      <a:r>
                        <a:rPr lang="da-DK" sz="800" noProof="0" dirty="0">
                          <a:effectLst/>
                        </a:rPr>
                        <a:t>Sulfanilamid</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63-74-1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114,911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541,042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3975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111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0,03394</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0,00098</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3910899110"/>
                  </a:ext>
                </a:extLst>
              </a:tr>
              <a:tr h="205487">
                <a:tc>
                  <a:txBody>
                    <a:bodyPr/>
                    <a:lstStyle/>
                    <a:p>
                      <a:pPr>
                        <a:lnSpc>
                          <a:spcPts val="1300"/>
                        </a:lnSpc>
                      </a:pPr>
                      <a:r>
                        <a:rPr lang="da-DK" sz="800" noProof="0" dirty="0" err="1">
                          <a:effectLst/>
                        </a:rPr>
                        <a:t>Allobarbital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52-43-7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168,605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524,242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3300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91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0,04152</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0,00212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2024262804"/>
                  </a:ext>
                </a:extLst>
              </a:tr>
              <a:tr h="205487">
                <a:tc>
                  <a:txBody>
                    <a:bodyPr/>
                    <a:lstStyle/>
                    <a:p>
                      <a:pPr>
                        <a:lnSpc>
                          <a:spcPts val="1300"/>
                        </a:lnSpc>
                      </a:pPr>
                      <a:r>
                        <a:rPr lang="da-DK" sz="800" noProof="0" dirty="0">
                          <a:effectLst/>
                        </a:rPr>
                        <a:t>Zink</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7440-66-6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145,750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230,485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9600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40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7,8</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0,05352</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0,00813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2131133346"/>
                  </a:ext>
                </a:extLst>
              </a:tr>
              <a:tr h="205487">
                <a:tc>
                  <a:txBody>
                    <a:bodyPr/>
                    <a:lstStyle/>
                    <a:p>
                      <a:pPr>
                        <a:lnSpc>
                          <a:spcPts val="1300"/>
                        </a:lnSpc>
                      </a:pPr>
                      <a:r>
                        <a:rPr lang="da-DK" sz="800" noProof="0" dirty="0" err="1">
                          <a:effectLst/>
                        </a:rPr>
                        <a:t>Sulfaguanidin</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57-67-0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64,108</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302,030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2340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122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0,06084</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0,00167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940499840"/>
                  </a:ext>
                </a:extLst>
              </a:tr>
              <a:tr h="205487">
                <a:tc>
                  <a:txBody>
                    <a:bodyPr/>
                    <a:lstStyle/>
                    <a:p>
                      <a:pPr>
                        <a:lnSpc>
                          <a:spcPts val="1300"/>
                        </a:lnSpc>
                      </a:pPr>
                      <a:r>
                        <a:rPr lang="da-DK" sz="800" noProof="0" dirty="0" err="1">
                          <a:effectLst/>
                        </a:rPr>
                        <a:t>Sulfanilylurinstof</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547-44-4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62,523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357,087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2145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0,06238</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0,00182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4223865067"/>
                  </a:ext>
                </a:extLst>
              </a:tr>
              <a:tr h="205487">
                <a:tc>
                  <a:txBody>
                    <a:bodyPr/>
                    <a:lstStyle/>
                    <a:p>
                      <a:pPr>
                        <a:lnSpc>
                          <a:spcPts val="1300"/>
                        </a:lnSpc>
                      </a:pPr>
                      <a:r>
                        <a:rPr lang="da-DK" sz="800" noProof="0" dirty="0">
                          <a:effectLst/>
                        </a:rPr>
                        <a:t>cis-1,2-dichlorethylen</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156-59-2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102,766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479,113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3600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157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6,8</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0,06617</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0,00189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958816077"/>
                  </a:ext>
                </a:extLst>
              </a:tr>
              <a:tr h="205487">
                <a:tc>
                  <a:txBody>
                    <a:bodyPr/>
                    <a:lstStyle/>
                    <a:p>
                      <a:pPr>
                        <a:lnSpc>
                          <a:spcPts val="1300"/>
                        </a:lnSpc>
                      </a:pPr>
                      <a:r>
                        <a:rPr lang="da-DK" sz="800" noProof="0" dirty="0" err="1">
                          <a:effectLst/>
                        </a:rPr>
                        <a:t>Pentobarbital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76-74-4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99,892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730,343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6500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79</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0,07008</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0,00108</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3440732802"/>
                  </a:ext>
                </a:extLst>
              </a:tr>
              <a:tr h="205487">
                <a:tc>
                  <a:txBody>
                    <a:bodyPr/>
                    <a:lstStyle/>
                    <a:p>
                      <a:pPr>
                        <a:lnSpc>
                          <a:spcPts val="1300"/>
                        </a:lnSpc>
                      </a:pPr>
                      <a:r>
                        <a:rPr lang="da-DK" sz="800" noProof="0" dirty="0">
                          <a:effectLst/>
                        </a:rPr>
                        <a:t>Anilin</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62-53-3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5,506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15,713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55</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0,4</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0,07264</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0,00800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1649814590"/>
                  </a:ext>
                </a:extLst>
              </a:tr>
              <a:tr h="205487">
                <a:tc>
                  <a:txBody>
                    <a:bodyPr/>
                    <a:lstStyle/>
                    <a:p>
                      <a:pPr>
                        <a:lnSpc>
                          <a:spcPts val="1300"/>
                        </a:lnSpc>
                      </a:pPr>
                      <a:r>
                        <a:rPr lang="da-DK" sz="800" noProof="0" dirty="0" err="1">
                          <a:effectLst/>
                        </a:rPr>
                        <a:t>Glyphosat</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1071-83-6</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0,137</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0,110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0,2</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3</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0,01</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µg/l</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b="1" noProof="0" dirty="0">
                          <a:effectLst/>
                        </a:rPr>
                        <a:t>0,07317</a:t>
                      </a:r>
                      <a:endParaRPr lang="da-DK" sz="800" b="1"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tc>
                  <a:txBody>
                    <a:bodyPr/>
                    <a:lstStyle/>
                    <a:p>
                      <a:pPr algn="ctr">
                        <a:lnSpc>
                          <a:spcPts val="1300"/>
                        </a:lnSpc>
                      </a:pPr>
                      <a:r>
                        <a:rPr lang="da-DK" sz="800" noProof="0" dirty="0">
                          <a:effectLst/>
                        </a:rPr>
                        <a:t>0,05000</a:t>
                      </a:r>
                      <a:endParaRPr lang="da-DK" sz="8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726" marR="16726" marT="0" marB="0"/>
                </a:tc>
                <a:extLst>
                  <a:ext uri="{0D108BD9-81ED-4DB2-BD59-A6C34878D82A}">
                    <a16:rowId xmlns:a16="http://schemas.microsoft.com/office/drawing/2014/main" val="3682887714"/>
                  </a:ext>
                </a:extLst>
              </a:tr>
            </a:tbl>
          </a:graphicData>
        </a:graphic>
      </p:graphicFrame>
      <p:sp>
        <p:nvSpPr>
          <p:cNvPr id="4" name="Pladsholder til dato 3">
            <a:extLst>
              <a:ext uri="{FF2B5EF4-FFF2-40B4-BE49-F238E27FC236}">
                <a16:creationId xmlns:a16="http://schemas.microsoft.com/office/drawing/2014/main" id="{2120A7AB-B92E-03A1-5FB7-74CA8999EE59}"/>
              </a:ext>
            </a:extLst>
          </p:cNvPr>
          <p:cNvSpPr>
            <a:spLocks noGrp="1"/>
          </p:cNvSpPr>
          <p:nvPr>
            <p:ph type="dt" sz="half" idx="10"/>
          </p:nvPr>
        </p:nvSpPr>
        <p:spPr/>
        <p:txBody>
          <a:bodyPr/>
          <a:lstStyle/>
          <a:p>
            <a:fld id="{AB647374-5F91-45BD-9880-A6EC10378DA9}" type="datetime1">
              <a:rPr lang="da-DK" noProof="0" smtClean="0"/>
              <a:t>28-08-2025</a:t>
            </a:fld>
            <a:r>
              <a:rPr lang="da-DK" noProof="0" dirty="0"/>
              <a:t>08/08/2022</a:t>
            </a:r>
          </a:p>
        </p:txBody>
      </p:sp>
      <p:sp>
        <p:nvSpPr>
          <p:cNvPr id="6" name="Tekstfelt 5">
            <a:extLst>
              <a:ext uri="{FF2B5EF4-FFF2-40B4-BE49-F238E27FC236}">
                <a16:creationId xmlns:a16="http://schemas.microsoft.com/office/drawing/2014/main" id="{24C9B029-9E39-CBF3-57AA-73D6527341A1}"/>
              </a:ext>
            </a:extLst>
          </p:cNvPr>
          <p:cNvSpPr txBox="1"/>
          <p:nvPr/>
        </p:nvSpPr>
        <p:spPr>
          <a:xfrm>
            <a:off x="7606512" y="1693223"/>
            <a:ext cx="4523449" cy="2806922"/>
          </a:xfrm>
          <a:prstGeom prst="rect">
            <a:avLst/>
          </a:prstGeom>
          <a:noFill/>
        </p:spPr>
        <p:txBody>
          <a:bodyPr wrap="square" lIns="0" tIns="0" rIns="0" bIns="0" rtlCol="0">
            <a:spAutoFit/>
          </a:bodyPr>
          <a:lstStyle/>
          <a:p>
            <a:pPr>
              <a:lnSpc>
                <a:spcPct val="95000"/>
              </a:lnSpc>
            </a:pPr>
            <a:r>
              <a:rPr lang="da-DK" sz="2400" noProof="0" dirty="0" err="1">
                <a:latin typeface="+mn-lt"/>
              </a:rPr>
              <a:t>MoE</a:t>
            </a:r>
            <a:r>
              <a:rPr lang="da-DK" sz="2400" noProof="0" dirty="0">
                <a:latin typeface="+mn-lt"/>
              </a:rPr>
              <a:t> mindre end 1 = uacceptabel </a:t>
            </a:r>
          </a:p>
          <a:p>
            <a:pPr>
              <a:lnSpc>
                <a:spcPct val="95000"/>
              </a:lnSpc>
            </a:pPr>
            <a:r>
              <a:rPr lang="da-DK" sz="2400" noProof="0" dirty="0">
                <a:latin typeface="+mn-lt"/>
              </a:rPr>
              <a:t>sundhedsrisiko.</a:t>
            </a:r>
          </a:p>
          <a:p>
            <a:pPr>
              <a:lnSpc>
                <a:spcPct val="95000"/>
              </a:lnSpc>
            </a:pPr>
            <a:r>
              <a:rPr lang="da-DK" sz="2400" noProof="0" dirty="0">
                <a:latin typeface="+mn-lt"/>
              </a:rPr>
              <a:t> </a:t>
            </a:r>
          </a:p>
          <a:p>
            <a:pPr>
              <a:lnSpc>
                <a:spcPct val="95000"/>
              </a:lnSpc>
            </a:pPr>
            <a:r>
              <a:rPr lang="da-DK" sz="2400" noProof="0" dirty="0">
                <a:latin typeface="+mn-lt"/>
              </a:rPr>
              <a:t>I alt </a:t>
            </a:r>
            <a:r>
              <a:rPr lang="da-DK" sz="2400" noProof="0" dirty="0">
                <a:solidFill>
                  <a:srgbClr val="FF0000"/>
                </a:solidFill>
                <a:latin typeface="+mn-lt"/>
              </a:rPr>
              <a:t>57 stoffer overskrider </a:t>
            </a:r>
            <a:r>
              <a:rPr lang="da-DK" sz="2400" noProof="0" dirty="0">
                <a:latin typeface="+mn-lt"/>
              </a:rPr>
              <a:t>deres</a:t>
            </a:r>
          </a:p>
          <a:p>
            <a:pPr>
              <a:lnSpc>
                <a:spcPct val="95000"/>
              </a:lnSpc>
            </a:pPr>
            <a:r>
              <a:rPr lang="da-DK" sz="2400" noProof="0" dirty="0"/>
              <a:t>g</a:t>
            </a:r>
            <a:r>
              <a:rPr lang="da-DK" sz="2400" noProof="0" dirty="0">
                <a:latin typeface="+mn-lt"/>
              </a:rPr>
              <a:t>rænseværdier </a:t>
            </a:r>
            <a:r>
              <a:rPr lang="da-DK" sz="2400" noProof="0" dirty="0">
                <a:solidFill>
                  <a:srgbClr val="FF0000"/>
                </a:solidFill>
                <a:latin typeface="+mn-lt"/>
              </a:rPr>
              <a:t>væsentligt</a:t>
            </a:r>
            <a:r>
              <a:rPr lang="da-DK" sz="2400" noProof="0" dirty="0">
                <a:latin typeface="+mn-lt"/>
              </a:rPr>
              <a:t> og udgør derfor en uacceptabel sundhedsrisiko ved haveboringer!</a:t>
            </a:r>
            <a:endParaRPr lang="da-DK" sz="2400" noProof="0" dirty="0"/>
          </a:p>
        </p:txBody>
      </p:sp>
    </p:spTree>
    <p:extLst>
      <p:ext uri="{BB962C8B-B14F-4D97-AF65-F5344CB8AC3E}">
        <p14:creationId xmlns:p14="http://schemas.microsoft.com/office/powerpoint/2010/main" val="89755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væske, vand/blågrøn, Væskeboble, natur&#10;&#10;Automatisk genereret beskrivelse">
            <a:extLst>
              <a:ext uri="{FF2B5EF4-FFF2-40B4-BE49-F238E27FC236}">
                <a16:creationId xmlns:a16="http://schemas.microsoft.com/office/drawing/2014/main" id="{3D03D54B-C280-694E-1D87-F69CAC9B1D97}"/>
              </a:ext>
            </a:extLst>
          </p:cNvPr>
          <p:cNvPicPr>
            <a:picLocks noGrp="1" noChangeAspect="1"/>
          </p:cNvPicPr>
          <p:nvPr>
            <p:ph sz="quarter" idx="12"/>
          </p:nvPr>
        </p:nvPicPr>
        <p:blipFill>
          <a:blip r:embed="rId2"/>
          <a:srcRect t="1523" r="-1" b="2869"/>
          <a:stretch/>
        </p:blipFill>
        <p:spPr>
          <a:xfrm>
            <a:off x="328698" y="328612"/>
            <a:ext cx="11553659" cy="6213475"/>
          </a:xfrm>
          <a:prstGeom prst="rect">
            <a:avLst/>
          </a:prstGeom>
          <a:noFill/>
        </p:spPr>
      </p:pic>
      <p:sp>
        <p:nvSpPr>
          <p:cNvPr id="4" name="Pladsholder til dato 3">
            <a:extLst>
              <a:ext uri="{FF2B5EF4-FFF2-40B4-BE49-F238E27FC236}">
                <a16:creationId xmlns:a16="http://schemas.microsoft.com/office/drawing/2014/main" id="{052D7A48-EE4F-7DA5-8FE4-A5B509AFB07F}"/>
              </a:ext>
            </a:extLst>
          </p:cNvPr>
          <p:cNvSpPr>
            <a:spLocks noGrp="1"/>
          </p:cNvSpPr>
          <p:nvPr>
            <p:ph type="dt" sz="half" idx="4294967295"/>
          </p:nvPr>
        </p:nvSpPr>
        <p:spPr>
          <a:xfrm>
            <a:off x="0" y="7020000"/>
            <a:ext cx="0" cy="0"/>
          </a:xfrm>
        </p:spPr>
        <p:txBody>
          <a:bodyPr/>
          <a:lstStyle/>
          <a:p>
            <a:pPr>
              <a:spcAft>
                <a:spcPts val="600"/>
              </a:spcAft>
            </a:pPr>
            <a:fld id="{FB737817-3B60-49CD-90B7-A1F343A9E453}" type="datetime1">
              <a:rPr lang="da-DK" noProof="0" smtClean="0"/>
              <a:pPr>
                <a:spcAft>
                  <a:spcPts val="600"/>
                </a:spcAft>
              </a:pPr>
              <a:t>28-08-2025</a:t>
            </a:fld>
            <a:r>
              <a:rPr lang="da-DK" noProof="0" dirty="0"/>
              <a:t>08/08/2022</a:t>
            </a:r>
          </a:p>
        </p:txBody>
      </p:sp>
      <p:sp>
        <p:nvSpPr>
          <p:cNvPr id="6" name="Tekstfelt 5">
            <a:extLst>
              <a:ext uri="{FF2B5EF4-FFF2-40B4-BE49-F238E27FC236}">
                <a16:creationId xmlns:a16="http://schemas.microsoft.com/office/drawing/2014/main" id="{D8DC7B14-5EEF-DAAD-E601-F7BA527C2607}"/>
              </a:ext>
            </a:extLst>
          </p:cNvPr>
          <p:cNvSpPr txBox="1"/>
          <p:nvPr/>
        </p:nvSpPr>
        <p:spPr>
          <a:xfrm>
            <a:off x="1644315" y="633663"/>
            <a:ext cx="9721517" cy="3976473"/>
          </a:xfrm>
          <a:prstGeom prst="rect">
            <a:avLst/>
          </a:prstGeom>
          <a:noFill/>
        </p:spPr>
        <p:txBody>
          <a:bodyPr wrap="square" lIns="0" tIns="0" rIns="0" bIns="0" rtlCol="0">
            <a:spAutoFit/>
          </a:bodyPr>
          <a:lstStyle/>
          <a:p>
            <a:pPr>
              <a:lnSpc>
                <a:spcPct val="95000"/>
              </a:lnSpc>
            </a:pPr>
            <a:r>
              <a:rPr lang="da-DK" sz="3200" b="1" noProof="0" dirty="0"/>
              <a:t>Konklusion Vand:</a:t>
            </a:r>
          </a:p>
          <a:p>
            <a:pPr>
              <a:lnSpc>
                <a:spcPct val="95000"/>
              </a:lnSpc>
            </a:pPr>
            <a:endParaRPr lang="da-DK" sz="3200" b="1" noProof="0" dirty="0">
              <a:solidFill>
                <a:srgbClr val="FFFF00"/>
              </a:solidFill>
            </a:endParaRPr>
          </a:p>
          <a:p>
            <a:pPr algn="just">
              <a:lnSpc>
                <a:spcPct val="95000"/>
              </a:lnSpc>
            </a:pPr>
            <a:r>
              <a:rPr lang="da-DK" sz="3200" b="1" noProof="0" dirty="0"/>
              <a:t>Hvis restriktionerne overholdes er der ikke nogen uacceptabel sundhedsrisiko </a:t>
            </a:r>
            <a:r>
              <a:rPr lang="da-DK" sz="3200" noProof="0" dirty="0"/>
              <a:t>- såfremt restriktionerne ikke overholdes er der en betydelig uacceptable sundhedsrisiko i forbindelse med især anvendelse af vand fra haveboringer i Grindsted; samt benyttelse af åen og søen til fx badning </a:t>
            </a:r>
          </a:p>
          <a:p>
            <a:pPr>
              <a:lnSpc>
                <a:spcPct val="95000"/>
              </a:lnSpc>
            </a:pPr>
            <a:endParaRPr lang="da-DK" sz="1600" noProof="0" dirty="0">
              <a:latin typeface="+mn-lt"/>
            </a:endParaRPr>
          </a:p>
        </p:txBody>
      </p:sp>
    </p:spTree>
    <p:extLst>
      <p:ext uri="{BB962C8B-B14F-4D97-AF65-F5344CB8AC3E}">
        <p14:creationId xmlns:p14="http://schemas.microsoft.com/office/powerpoint/2010/main" val="285048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D546F-EC7E-5398-0F40-EAA1C7442773}"/>
              </a:ext>
            </a:extLst>
          </p:cNvPr>
          <p:cNvSpPr>
            <a:spLocks noGrp="1"/>
          </p:cNvSpPr>
          <p:nvPr>
            <p:ph type="title"/>
          </p:nvPr>
        </p:nvSpPr>
        <p:spPr/>
        <p:txBody>
          <a:bodyPr/>
          <a:lstStyle/>
          <a:p>
            <a:r>
              <a:rPr lang="da-DK" noProof="0" dirty="0"/>
              <a:t>Sygdomme og kemiske stoffer?</a:t>
            </a:r>
          </a:p>
        </p:txBody>
      </p:sp>
      <p:sp>
        <p:nvSpPr>
          <p:cNvPr id="3" name="Pladsholder til indhold 2">
            <a:extLst>
              <a:ext uri="{FF2B5EF4-FFF2-40B4-BE49-F238E27FC236}">
                <a16:creationId xmlns:a16="http://schemas.microsoft.com/office/drawing/2014/main" id="{50A6FC15-6D53-EE92-1C24-7C0AA04D7827}"/>
              </a:ext>
            </a:extLst>
          </p:cNvPr>
          <p:cNvSpPr>
            <a:spLocks noGrp="1"/>
          </p:cNvSpPr>
          <p:nvPr>
            <p:ph idx="1"/>
          </p:nvPr>
        </p:nvSpPr>
        <p:spPr/>
        <p:txBody>
          <a:bodyPr/>
          <a:lstStyle/>
          <a:p>
            <a:pPr marL="342900" indent="-342900">
              <a:buFont typeface="Wingdings" panose="05000000000000000000" pitchFamily="2" charset="2"/>
              <a:buChar char="v"/>
            </a:pPr>
            <a:r>
              <a:rPr lang="da-DK" noProof="0" dirty="0" err="1">
                <a:solidFill>
                  <a:srgbClr val="FF0000"/>
                </a:solidFill>
              </a:rPr>
              <a:t>Vinylchlorid</a:t>
            </a:r>
            <a:r>
              <a:rPr lang="da-DK" noProof="0" dirty="0">
                <a:solidFill>
                  <a:srgbClr val="FF0000"/>
                </a:solidFill>
              </a:rPr>
              <a:t> og kviksølv </a:t>
            </a:r>
            <a:r>
              <a:rPr lang="da-DK" noProof="0" dirty="0"/>
              <a:t>er de to </a:t>
            </a:r>
            <a:r>
              <a:rPr lang="da-DK" noProof="0" dirty="0">
                <a:solidFill>
                  <a:srgbClr val="FF0000"/>
                </a:solidFill>
              </a:rPr>
              <a:t>mest problematiske stoffer </a:t>
            </a:r>
            <a:r>
              <a:rPr lang="da-DK" noProof="0" dirty="0"/>
              <a:t>mht. hyppighed og størrelse af overskridelser. Disse stoffer kan give anledning til sygdomme der er </a:t>
            </a:r>
            <a:r>
              <a:rPr lang="da-DK" noProof="0" dirty="0">
                <a:solidFill>
                  <a:srgbClr val="FF0000"/>
                </a:solidFill>
              </a:rPr>
              <a:t>forhøjet i Grindsted</a:t>
            </a:r>
            <a:r>
              <a:rPr lang="da-DK" noProof="0" dirty="0"/>
              <a:t>.</a:t>
            </a:r>
          </a:p>
          <a:p>
            <a:pPr marL="342900" indent="-342900">
              <a:buFont typeface="Wingdings" panose="05000000000000000000" pitchFamily="2" charset="2"/>
              <a:buChar char="v"/>
            </a:pPr>
            <a:endParaRPr lang="da-DK" noProof="0" dirty="0"/>
          </a:p>
          <a:p>
            <a:pPr marL="342900" indent="-342900">
              <a:buFont typeface="Wingdings" panose="05000000000000000000" pitchFamily="2" charset="2"/>
              <a:buChar char="v"/>
            </a:pPr>
            <a:r>
              <a:rPr lang="da-DK" noProof="0" dirty="0"/>
              <a:t>Der er iflg. Borgerundersøgelsen stadig </a:t>
            </a:r>
            <a:r>
              <a:rPr lang="da-DK" noProof="0" dirty="0">
                <a:solidFill>
                  <a:srgbClr val="FF0000"/>
                </a:solidFill>
              </a:rPr>
              <a:t>5-10%</a:t>
            </a:r>
            <a:r>
              <a:rPr lang="da-DK" noProof="0" dirty="0"/>
              <a:t> (måske flere?) som </a:t>
            </a:r>
            <a:r>
              <a:rPr lang="da-DK" noProof="0" dirty="0">
                <a:solidFill>
                  <a:srgbClr val="FF0000"/>
                </a:solidFill>
              </a:rPr>
              <a:t>bruger </a:t>
            </a:r>
            <a:r>
              <a:rPr lang="da-DK" noProof="0" dirty="0" err="1">
                <a:solidFill>
                  <a:srgbClr val="FF0000"/>
                </a:solidFill>
              </a:rPr>
              <a:t>havevand</a:t>
            </a:r>
            <a:r>
              <a:rPr lang="da-DK" noProof="0" dirty="0">
                <a:solidFill>
                  <a:srgbClr val="FF0000"/>
                </a:solidFill>
              </a:rPr>
              <a:t> på trods af restriktionerne</a:t>
            </a:r>
            <a:r>
              <a:rPr lang="da-DK" noProof="0" dirty="0"/>
              <a:t> omkring brug af grundvand og overfladevand!</a:t>
            </a:r>
          </a:p>
          <a:p>
            <a:pPr marL="342900" indent="-342900">
              <a:buFont typeface="Wingdings" panose="05000000000000000000" pitchFamily="2" charset="2"/>
              <a:buChar char="v"/>
            </a:pPr>
            <a:endParaRPr lang="da-DK" noProof="0" dirty="0"/>
          </a:p>
          <a:p>
            <a:pPr marL="342900" indent="-342900">
              <a:buFont typeface="Wingdings" panose="05000000000000000000" pitchFamily="2" charset="2"/>
              <a:buChar char="v"/>
            </a:pPr>
            <a:r>
              <a:rPr lang="da-DK" noProof="0" dirty="0"/>
              <a:t>Yderligere </a:t>
            </a:r>
            <a:r>
              <a:rPr lang="da-DK" noProof="0" dirty="0">
                <a:solidFill>
                  <a:srgbClr val="FF0000"/>
                </a:solidFill>
              </a:rPr>
              <a:t>risikohåndteringstiltag</a:t>
            </a:r>
            <a:r>
              <a:rPr lang="da-DK" noProof="0" dirty="0"/>
              <a:t> og undersøgelser kan bero på reduktion af </a:t>
            </a:r>
            <a:r>
              <a:rPr lang="da-DK" noProof="0" dirty="0">
                <a:solidFill>
                  <a:srgbClr val="FF0000"/>
                </a:solidFill>
              </a:rPr>
              <a:t>specifikke risici </a:t>
            </a:r>
            <a:r>
              <a:rPr lang="da-DK" noProof="0" dirty="0"/>
              <a:t>identificeret af </a:t>
            </a:r>
            <a:r>
              <a:rPr lang="da-DK" noProof="0" dirty="0">
                <a:solidFill>
                  <a:srgbClr val="FF0000"/>
                </a:solidFill>
              </a:rPr>
              <a:t>borgere, myndigheder og fagpersoner </a:t>
            </a:r>
            <a:r>
              <a:rPr lang="da-DK" noProof="0" dirty="0"/>
              <a:t>(fx forbinde </a:t>
            </a:r>
            <a:r>
              <a:rPr lang="da-DK" noProof="0" dirty="0" err="1"/>
              <a:t>MoEs</a:t>
            </a:r>
            <a:r>
              <a:rPr lang="da-DK" noProof="0" dirty="0"/>
              <a:t> med forhøjede sygdomme i tid og rum).</a:t>
            </a:r>
          </a:p>
        </p:txBody>
      </p:sp>
      <p:sp>
        <p:nvSpPr>
          <p:cNvPr id="4" name="Pladsholder til dato 3">
            <a:extLst>
              <a:ext uri="{FF2B5EF4-FFF2-40B4-BE49-F238E27FC236}">
                <a16:creationId xmlns:a16="http://schemas.microsoft.com/office/drawing/2014/main" id="{92E1F4B5-4C78-819E-ED7F-320CCC87BC8F}"/>
              </a:ext>
            </a:extLst>
          </p:cNvPr>
          <p:cNvSpPr>
            <a:spLocks noGrp="1"/>
          </p:cNvSpPr>
          <p:nvPr>
            <p:ph type="dt" sz="half" idx="10"/>
          </p:nvPr>
        </p:nvSpPr>
        <p:spPr/>
        <p:txBody>
          <a:bodyPr/>
          <a:lstStyle/>
          <a:p>
            <a:fld id="{EA6B402B-EB99-41C3-B526-A841CE0DD516}" type="datetime1">
              <a:rPr lang="da-DK" noProof="0" smtClean="0"/>
              <a:t>28-08-2025</a:t>
            </a:fld>
            <a:r>
              <a:rPr lang="da-DK" noProof="0" dirty="0"/>
              <a:t>08/08/2022</a:t>
            </a:r>
          </a:p>
        </p:txBody>
      </p:sp>
    </p:spTree>
    <p:extLst>
      <p:ext uri="{BB962C8B-B14F-4D97-AF65-F5344CB8AC3E}">
        <p14:creationId xmlns:p14="http://schemas.microsoft.com/office/powerpoint/2010/main" val="1789644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docProps/app.xml><?xml version="1.0" encoding="utf-8"?>
<Properties xmlns="http://schemas.openxmlformats.org/officeDocument/2006/extended-properties" xmlns:vt="http://schemas.openxmlformats.org/officeDocument/2006/docPropsVTypes">
  <TotalTime>8100</TotalTime>
  <Words>1397</Words>
  <Application>Microsoft Office PowerPoint</Application>
  <PresentationFormat>Widescreen</PresentationFormat>
  <Paragraphs>465</Paragraphs>
  <Slides>18</Slides>
  <Notes>0</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18</vt:i4>
      </vt:variant>
    </vt:vector>
  </HeadingPairs>
  <TitlesOfParts>
    <vt:vector size="28" baseType="lpstr">
      <vt:lpstr>Arial</vt:lpstr>
      <vt:lpstr>AU Passata</vt:lpstr>
      <vt:lpstr>AU Passata Light</vt:lpstr>
      <vt:lpstr>AU Peto</vt:lpstr>
      <vt:lpstr>Book Antiqua</vt:lpstr>
      <vt:lpstr>Calibri</vt:lpstr>
      <vt:lpstr>Cambria Math</vt:lpstr>
      <vt:lpstr>Georgia</vt:lpstr>
      <vt:lpstr>Wingdings</vt:lpstr>
      <vt:lpstr>AU 16:9</vt:lpstr>
      <vt:lpstr>Kommunikation i forbindelse med vurdering af human  risiko af forurening fra Grindstedværket</vt:lpstr>
      <vt:lpstr>baggrund</vt:lpstr>
      <vt:lpstr>PowerPoint-præsentation</vt:lpstr>
      <vt:lpstr>Statistisk analyse</vt:lpstr>
      <vt:lpstr>Analyse - kausalitet</vt:lpstr>
      <vt:lpstr>PowerPoint-præsentation</vt:lpstr>
      <vt:lpstr>20 værste stoffer i øvre grundvand</vt:lpstr>
      <vt:lpstr>PowerPoint-præsentation</vt:lpstr>
      <vt:lpstr>Sygdomme og kemiske stoffer?</vt:lpstr>
      <vt:lpstr>Risiko  kommunikation</vt:lpstr>
      <vt:lpstr>Livet er en æske chokolade (F. Gump, 1994)</vt:lpstr>
      <vt:lpstr>information</vt:lpstr>
      <vt:lpstr>Individuel vs. samfundsmæssig risiko</vt:lpstr>
      <vt:lpstr>Perception is reality</vt:lpstr>
      <vt:lpstr>Konklusioner</vt:lpstr>
      <vt:lpstr>Visdom</vt:lpstr>
      <vt:lpstr>Master uddannelse i risiko (online)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 Sanderson</dc:creator>
  <cp:lastModifiedBy>Hans Sanderson</cp:lastModifiedBy>
  <cp:revision>21</cp:revision>
  <cp:lastPrinted>2024-08-14T08:19:36Z</cp:lastPrinted>
  <dcterms:created xsi:type="dcterms:W3CDTF">2024-08-07T07:40:21Z</dcterms:created>
  <dcterms:modified xsi:type="dcterms:W3CDTF">2025-08-28T08:00:06Z</dcterms:modified>
</cp:coreProperties>
</file>