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0"/>
  </p:sldMasterIdLst>
  <p:notesMasterIdLst>
    <p:notesMasterId r:id="rId37"/>
  </p:notesMasterIdLst>
  <p:handoutMasterIdLst>
    <p:handoutMasterId r:id="rId38"/>
  </p:handoutMasterIdLst>
  <p:sldIdLst>
    <p:sldId id="256" r:id="rId11"/>
    <p:sldId id="260" r:id="rId12"/>
    <p:sldId id="602" r:id="rId13"/>
    <p:sldId id="601" r:id="rId14"/>
    <p:sldId id="599" r:id="rId15"/>
    <p:sldId id="603" r:id="rId16"/>
    <p:sldId id="604" r:id="rId17"/>
    <p:sldId id="600" r:id="rId18"/>
    <p:sldId id="605" r:id="rId19"/>
    <p:sldId id="606" r:id="rId20"/>
    <p:sldId id="607" r:id="rId21"/>
    <p:sldId id="608" r:id="rId22"/>
    <p:sldId id="609" r:id="rId23"/>
    <p:sldId id="610" r:id="rId24"/>
    <p:sldId id="611" r:id="rId25"/>
    <p:sldId id="625" r:id="rId26"/>
    <p:sldId id="619" r:id="rId27"/>
    <p:sldId id="621" r:id="rId28"/>
    <p:sldId id="612" r:id="rId29"/>
    <p:sldId id="624" r:id="rId30"/>
    <p:sldId id="615" r:id="rId31"/>
    <p:sldId id="616" r:id="rId32"/>
    <p:sldId id="622" r:id="rId33"/>
    <p:sldId id="623" r:id="rId34"/>
    <p:sldId id="629" r:id="rId35"/>
    <p:sldId id="628" r:id="rId36"/>
  </p:sldIdLst>
  <p:sldSz cx="12190413" cy="6858000"/>
  <p:notesSz cx="6858000" cy="9144000"/>
  <p:custDataLst>
    <p:tags r:id="rId39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FFFF"/>
    <a:srgbClr val="000000"/>
    <a:srgbClr val="FFCC00"/>
    <a:srgbClr val="FF6600"/>
    <a:srgbClr val="FF0000"/>
    <a:srgbClr val="FF0099"/>
    <a:srgbClr val="CC3399"/>
    <a:srgbClr val="660066"/>
    <a:srgbClr val="66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136098-4A49-4AC3-A013-0828B655DB3A}" v="1" dt="2025-06-13T19:21:13.4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098" autoAdjust="0"/>
  </p:normalViewPr>
  <p:slideViewPr>
    <p:cSldViewPr showGuides="1">
      <p:cViewPr>
        <p:scale>
          <a:sx n="150" d="100"/>
          <a:sy n="150" d="100"/>
        </p:scale>
        <p:origin x="708" y="53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ul Løgstrup Bjerg" userId="7f2540f1-ca4d-4065-b428-03e4bee6d30f" providerId="ADAL" clId="{5C136098-4A49-4AC3-A013-0828B655DB3A}"/>
    <pc:docChg chg="addSld modSld sldOrd">
      <pc:chgData name="Poul Løgstrup Bjerg" userId="7f2540f1-ca4d-4065-b428-03e4bee6d30f" providerId="ADAL" clId="{5C136098-4A49-4AC3-A013-0828B655DB3A}" dt="2025-06-13T19:21:31.635" v="4" actId="6549"/>
      <pc:docMkLst>
        <pc:docMk/>
      </pc:docMkLst>
      <pc:sldChg chg="modSp add mod">
        <pc:chgData name="Poul Løgstrup Bjerg" userId="7f2540f1-ca4d-4065-b428-03e4bee6d30f" providerId="ADAL" clId="{5C136098-4A49-4AC3-A013-0828B655DB3A}" dt="2025-06-13T19:21:31.635" v="4" actId="6549"/>
        <pc:sldMkLst>
          <pc:docMk/>
          <pc:sldMk cId="3842485584" sldId="264"/>
        </pc:sldMkLst>
        <pc:spChg chg="mod">
          <ac:chgData name="Poul Løgstrup Bjerg" userId="7f2540f1-ca4d-4065-b428-03e4bee6d30f" providerId="ADAL" clId="{5C136098-4A49-4AC3-A013-0828B655DB3A}" dt="2025-06-13T19:21:31.635" v="4" actId="6549"/>
          <ac:spMkLst>
            <pc:docMk/>
            <pc:sldMk cId="3842485584" sldId="264"/>
            <ac:spMk id="3" creationId="{ED7347AD-CA45-F023-5266-583BAE86190D}"/>
          </ac:spMkLst>
        </pc:spChg>
      </pc:sldChg>
      <pc:sldChg chg="add ord">
        <pc:chgData name="Poul Løgstrup Bjerg" userId="7f2540f1-ca4d-4065-b428-03e4bee6d30f" providerId="ADAL" clId="{5C136098-4A49-4AC3-A013-0828B655DB3A}" dt="2025-06-13T19:21:21.849" v="2"/>
        <pc:sldMkLst>
          <pc:docMk/>
          <pc:sldMk cId="3641144577" sldId="601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‹#›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52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8E75EC-EF76-589D-0066-5EFD32568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August 2025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763D84D-6ED3-F4CB-D6ED-4CFB218D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ATV 28. august - Usikkerheder og risikokommunikation</a:t>
            </a:r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B2228E-DECD-A1FF-31EB-394A35796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smtClean="0"/>
              <a:t>August 2025</a:t>
            </a:r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smtClean="0"/>
              <a:t>ATV 28. august - Usikkerheder og risikokommunikation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smtClean="0"/>
              <a:t>August 2025</a:t>
            </a:r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smtClean="0"/>
              <a:t>ATV 28. august - Usikkerheder og risikokommunikation</a:t>
            </a:r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6E83F-35F3-7C0A-C83E-AFDCA3467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August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9C46A-00A5-B620-01F4-AB9FA3E67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ATV 28. august - Usikkerheder og risikokommunikation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2648B-3179-ABFE-F3AA-427613837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00" y="1706400"/>
            <a:ext cx="9312374" cy="4545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09954EC-B8D9-8075-FC9F-D3764E46C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August 2025</a:t>
            </a:r>
            <a:endParaRPr lang="en-GB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CFBBF02-CCAC-D246-2188-663E067FE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ATV 28. august - Usikkerheder og risikokommunikation</a:t>
            </a:r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AD440C-0797-9C1A-F3D9-3529DA26E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ATV 28. august - Usikkerheder og risikokommunikation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775E03-BE23-9277-8686-60549E4E73B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August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7112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118" userDrawn="1">
          <p15:clr>
            <a:srgbClr val="F26B43"/>
          </p15:clr>
        </p15:guide>
        <p15:guide id="2" pos="3896" userDrawn="1">
          <p15:clr>
            <a:srgbClr val="F26B43"/>
          </p15:clr>
        </p15:guide>
        <p15:guide id="3" pos="4205" userDrawn="1">
          <p15:clr>
            <a:srgbClr val="F26B43"/>
          </p15:clr>
        </p15:guide>
        <p15:guide id="4" pos="6984" userDrawn="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/>
              <a:t>ATV 28. august - Usikkerheder og risikokommunikation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6AB93-5959-29D5-C0C8-6B37FCF5F14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a-DK" smtClean="0"/>
              <a:t>August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/>
              <a:t>ATV 28. august - Usikkerheder og risikokommunikation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45D79-EFF9-98D6-B066-40CEED6C2E2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a-DK" smtClean="0"/>
              <a:t>August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smtClean="0"/>
              <a:t>ATV 28. august - Usikkerheder og risikokommunikation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DBA22-AE55-C68A-132F-A826D0B0C740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a-DK" smtClean="0"/>
              <a:t>August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ATV 28. august - Usikkerheder og risikokommunikation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A33A1D-DD6A-46E6-9477-D1471332CB1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August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ATV 28. august - Usikkerheder og risikokommunikation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183DE-20D3-DB32-ED9D-43A02E676CA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August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5590800" y="6541200"/>
            <a:ext cx="54972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spcBef>
                <a:spcPts val="0"/>
              </a:spcBef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smtClean="0"/>
              <a:t>ATV 28. august - Usikkerheder og risikokommunikation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3676" name="text" descr="{&quot;templafy&quot;:{&quot;type&quot;:&quot;text&quot;,&quot;binding&quot;:&quot;UserProfile.Offices.Workarea_{{DocumentLanguage}}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chemeClr val="bg1"/>
                </a:solidFill>
                <a:latin typeface="+mn-lt"/>
              </a:rPr>
              <a:t>Technical University of Denmark</a:t>
            </a:r>
          </a:p>
        </p:txBody>
      </p:sp>
      <p:sp>
        <p:nvSpPr>
          <p:cNvPr id="5" name="date" descr="{&quot;templafy&quot;:{&quot;type&quot;:&quot;date&quot;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ＭＳ Ｐゴシック" pitchFamily="-80" charset="-128"/>
            </a:endParaRPr>
          </a:p>
        </p:txBody>
      </p:sp>
      <p:sp>
        <p:nvSpPr>
          <p:cNvPr id="7" name="text" descr="{&quot;templafy&quot;:{&quot;binding&quot;:&quot;Form.PresentationTitle&quot;,&quot;type&quot;:&quot;text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da-DK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4E9AE0-170F-0C2B-DFF5-DC7F65F4B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2000" y="6541200"/>
            <a:ext cx="1105200" cy="316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a-DK" smtClean="0"/>
              <a:t>August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i.org/10.11583/DTU.2989126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i.org/10.11583/DTU.2989126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i.org/10.11583/DTU.2989126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583/DTU.29891264" TargetMode="External"/><Relationship Id="rId2" Type="http://schemas.openxmlformats.org/officeDocument/2006/relationships/hyperlink" Target="https://doi.org/10.1016/j.jconhyd.2024.104453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13EF6E-BC23-40A0-80D4-1EBE64DC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773079-109A-B151-8254-21CB5885C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August 2025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1D1B73-873D-9679-0388-B2EF9D9F9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ATV 28. august - Usikkerheder og risikokommunikation</a:t>
            </a:r>
            <a:endParaRPr lang="en-GB" dirty="0"/>
          </a:p>
        </p:txBody>
      </p:sp>
    </p:spTree>
    <p:custDataLst>
      <p:custData r:id="rId1"/>
      <p:custData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Risikovurdering i praksis</a:t>
            </a:r>
            <a:br>
              <a:rPr lang="da-DK" dirty="0" smtClean="0"/>
            </a:br>
            <a:r>
              <a:rPr lang="da-DK" sz="1800" dirty="0" smtClean="0"/>
              <a:t>Det er sikkert, at der er usikkerheder! 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662" y="1706400"/>
            <a:ext cx="7128718" cy="1785875"/>
          </a:xfrm>
        </p:spPr>
        <p:txBody>
          <a:bodyPr/>
          <a:lstStyle/>
          <a:p>
            <a:r>
              <a:rPr lang="da-DK" dirty="0"/>
              <a:t>Geologisk variation </a:t>
            </a:r>
          </a:p>
          <a:p>
            <a:pPr lvl="1"/>
            <a:r>
              <a:rPr lang="da-DK" dirty="0"/>
              <a:t>En homogen akvifer findes ikke</a:t>
            </a:r>
          </a:p>
          <a:p>
            <a:r>
              <a:rPr lang="da-DK" dirty="0">
                <a:solidFill>
                  <a:srgbClr val="000000"/>
                </a:solidFill>
              </a:rPr>
              <a:t>Heterogenitet, usikkerhed og skala</a:t>
            </a:r>
          </a:p>
          <a:p>
            <a:pPr lvl="1"/>
            <a:r>
              <a:rPr lang="da-DK" dirty="0">
                <a:solidFill>
                  <a:srgbClr val="000000"/>
                </a:solidFill>
              </a:rPr>
              <a:t>Stor rumlig og </a:t>
            </a:r>
            <a:r>
              <a:rPr lang="da-DK" dirty="0" err="1">
                <a:solidFill>
                  <a:srgbClr val="000000"/>
                </a:solidFill>
              </a:rPr>
              <a:t>målemæssig</a:t>
            </a:r>
            <a:r>
              <a:rPr lang="da-DK" dirty="0">
                <a:solidFill>
                  <a:srgbClr val="000000"/>
                </a:solidFill>
              </a:rPr>
              <a:t> variation for parametre!</a:t>
            </a:r>
          </a:p>
          <a:p>
            <a:pPr marL="0" indent="0">
              <a:buNone/>
            </a:pPr>
            <a:r>
              <a:rPr lang="da-DK" dirty="0" smtClean="0"/>
              <a:t>Og </a:t>
            </a:r>
            <a:r>
              <a:rPr lang="da-DK" dirty="0" smtClean="0"/>
              <a:t>glem ikke de konceptuelle usikkerheder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August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ATV 28. august - Usikkerheder og risikokommunikation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8" name="TextBox 7"/>
          <p:cNvSpPr txBox="1"/>
          <p:nvPr/>
        </p:nvSpPr>
        <p:spPr>
          <a:xfrm>
            <a:off x="1342715" y="4653136"/>
            <a:ext cx="324036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i="1" dirty="0" smtClean="0">
                <a:latin typeface="+mn-lt"/>
              </a:rPr>
              <a:t>”En risikovurdering skal tage udgangspunkt i </a:t>
            </a:r>
            <a:r>
              <a:rPr lang="da-DK" b="1" i="1" dirty="0" smtClean="0">
                <a:latin typeface="+mn-lt"/>
              </a:rPr>
              <a:t>forsigtighedsprincippet</a:t>
            </a:r>
            <a:r>
              <a:rPr lang="da-DK" i="1" dirty="0" smtClean="0">
                <a:latin typeface="+mn-lt"/>
              </a:rPr>
              <a:t>. Det vil sige, at der skal vælges konservative data og værdier, altså data som er på den sikre side”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2736" r="13809" b="10646"/>
          <a:stretch/>
        </p:blipFill>
        <p:spPr>
          <a:xfrm>
            <a:off x="9767614" y="116632"/>
            <a:ext cx="2273868" cy="32150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31310" y="4653136"/>
            <a:ext cx="352839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i="1" dirty="0" smtClean="0">
                <a:latin typeface="+mn-lt"/>
              </a:rPr>
              <a:t>”Før der kan foretages en risikovurdering, skal der indsamles en række feltdata fra jord og grundvand… Flere af parametrene, som skal bestemmes, kan variere selv inden for </a:t>
            </a:r>
            <a:r>
              <a:rPr lang="da-DK" b="1" i="1" dirty="0" smtClean="0">
                <a:latin typeface="+mn-lt"/>
              </a:rPr>
              <a:t>meget små afstande</a:t>
            </a:r>
            <a:r>
              <a:rPr lang="da-DK" i="1" dirty="0" smtClean="0">
                <a:latin typeface="+mn-lt"/>
              </a:rPr>
              <a:t>”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198662" y="3284984"/>
            <a:ext cx="871296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endParaRPr lang="da-DK" kern="0" dirty="0" smtClean="0"/>
          </a:p>
          <a:p>
            <a:pPr marL="0" indent="0">
              <a:buFontTx/>
              <a:buNone/>
            </a:pPr>
            <a:r>
              <a:rPr lang="da-DK" kern="0" dirty="0" smtClean="0"/>
              <a:t>Forsigtighedsprincip og store usikkerheder ≠ ‘</a:t>
            </a:r>
            <a:r>
              <a:rPr lang="da-DK" i="1" kern="0" dirty="0" smtClean="0"/>
              <a:t>mest miljø for pengene’</a:t>
            </a:r>
          </a:p>
          <a:p>
            <a:r>
              <a:rPr lang="da-DK" kern="0" dirty="0" smtClean="0"/>
              <a:t>I</a:t>
            </a:r>
            <a:r>
              <a:rPr lang="da-DK" kern="0" dirty="0" smtClean="0"/>
              <a:t>ndgå kompromiser</a:t>
            </a:r>
            <a:endParaRPr lang="da-DK" kern="0" dirty="0"/>
          </a:p>
        </p:txBody>
      </p:sp>
    </p:spTree>
    <p:extLst>
      <p:ext uri="{BB962C8B-B14F-4D97-AF65-F5344CB8AC3E}">
        <p14:creationId xmlns:p14="http://schemas.microsoft.com/office/powerpoint/2010/main" val="344409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Forureningsflux</a:t>
            </a:r>
            <a:br>
              <a:rPr lang="da-DK" dirty="0" smtClean="0"/>
            </a:br>
            <a:r>
              <a:rPr lang="da-DK" sz="1800" dirty="0" smtClean="0"/>
              <a:t>Fra konceptuel model til usikkerhedsinterval</a:t>
            </a:r>
            <a:endParaRPr lang="da-DK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736" y="1706400"/>
            <a:ext cx="5832574" cy="4674928"/>
          </a:xfrm>
        </p:spPr>
        <p:txBody>
          <a:bodyPr/>
          <a:lstStyle/>
          <a:p>
            <a:r>
              <a:rPr lang="da-DK" dirty="0" smtClean="0"/>
              <a:t>Hvis forureningsflux </a:t>
            </a:r>
            <a:r>
              <a:rPr lang="da-DK" dirty="0" smtClean="0"/>
              <a:t>skal </a:t>
            </a:r>
            <a:r>
              <a:rPr lang="da-DK" dirty="0" smtClean="0"/>
              <a:t>anvendes, bør usikkerheder </a:t>
            </a:r>
            <a:r>
              <a:rPr lang="da-DK" dirty="0" smtClean="0"/>
              <a:t>kvantificeres</a:t>
            </a:r>
          </a:p>
          <a:p>
            <a:endParaRPr lang="da-DK" dirty="0" smtClean="0"/>
          </a:p>
          <a:p>
            <a:r>
              <a:rPr lang="da-DK" dirty="0" smtClean="0"/>
              <a:t>Den konceptuelle model kobles </a:t>
            </a:r>
            <a:r>
              <a:rPr lang="da-DK" dirty="0" smtClean="0"/>
              <a:t>til </a:t>
            </a:r>
            <a:r>
              <a:rPr lang="da-DK" dirty="0" err="1" smtClean="0"/>
              <a:t>fluxen</a:t>
            </a:r>
            <a:endParaRPr lang="da-DK" dirty="0" smtClean="0"/>
          </a:p>
          <a:p>
            <a:pPr lvl="1"/>
            <a:r>
              <a:rPr lang="da-DK" b="1" dirty="0" smtClean="0"/>
              <a:t>Geostatistik: </a:t>
            </a:r>
            <a:r>
              <a:rPr lang="da-DK" dirty="0" smtClean="0"/>
              <a:t>Interpolerer </a:t>
            </a:r>
            <a:r>
              <a:rPr lang="da-DK" dirty="0" smtClean="0"/>
              <a:t>fanen </a:t>
            </a:r>
            <a:r>
              <a:rPr lang="da-DK" dirty="0" smtClean="0"/>
              <a:t>rumligt samt vurderer usikkerheden på </a:t>
            </a:r>
            <a:r>
              <a:rPr lang="da-DK" dirty="0" smtClean="0"/>
              <a:t>forureningsfluxen  </a:t>
            </a:r>
            <a:endParaRPr lang="da-DK" dirty="0" smtClean="0"/>
          </a:p>
          <a:p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Vi </a:t>
            </a:r>
            <a:r>
              <a:rPr lang="da-DK" dirty="0"/>
              <a:t>skal ikke bruge tid på statistiske metoder her, så </a:t>
            </a:r>
            <a:r>
              <a:rPr lang="da-DK" dirty="0" smtClean="0"/>
              <a:t>I må stole på at det virker </a:t>
            </a:r>
            <a:r>
              <a:rPr lang="da-DK" dirty="0" smtClean="0">
                <a:sym typeface="Wingdings" panose="05000000000000000000" pitchFamily="2" charset="2"/>
              </a:rPr>
              <a:t> 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 smtClean="0"/>
              <a:t>MEN:</a:t>
            </a:r>
          </a:p>
          <a:p>
            <a:pPr marL="0" indent="0">
              <a:buNone/>
            </a:pPr>
            <a:r>
              <a:rPr lang="da-DK" dirty="0" smtClean="0"/>
              <a:t>Middelværdi ± standardafvigelse [95% </a:t>
            </a:r>
            <a:r>
              <a:rPr lang="da-DK" dirty="0" err="1" smtClean="0"/>
              <a:t>konfidensinterval</a:t>
            </a:r>
            <a:r>
              <a:rPr lang="da-DK" dirty="0"/>
              <a:t>]</a:t>
            </a:r>
            <a:endParaRPr lang="da-DK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August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ATV 28. august - Usikkerheder og risikokommunikation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11</a:t>
            </a:fld>
            <a:endParaRPr lang="da-DK" dirty="0"/>
          </a:p>
        </p:txBody>
      </p:sp>
      <p:pic>
        <p:nvPicPr>
          <p:cNvPr id="4098" name="Picture 2" descr="Oversigt_meto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422" y="191294"/>
            <a:ext cx="3965575" cy="554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06954" y="5888885"/>
            <a:ext cx="379804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da-DK" sz="800" dirty="0">
                <a:latin typeface="+mn-lt"/>
              </a:rPr>
              <a:t>Bøllingtoft, A., Bjerg, P. L., Rønde, V., Tuxen, N., Nowak, W., &amp; Troldborg, M. (2025). </a:t>
            </a:r>
            <a:r>
              <a:rPr lang="da-DK" sz="800" dirty="0" err="1">
                <a:latin typeface="+mn-lt"/>
              </a:rPr>
              <a:t>Quantification</a:t>
            </a:r>
            <a:r>
              <a:rPr lang="da-DK" sz="800" dirty="0">
                <a:latin typeface="+mn-lt"/>
              </a:rPr>
              <a:t> of </a:t>
            </a:r>
            <a:r>
              <a:rPr lang="da-DK" sz="800" dirty="0" err="1">
                <a:latin typeface="+mn-lt"/>
              </a:rPr>
              <a:t>contaminant</a:t>
            </a:r>
            <a:r>
              <a:rPr lang="da-DK" sz="800" dirty="0">
                <a:latin typeface="+mn-lt"/>
              </a:rPr>
              <a:t> </a:t>
            </a:r>
            <a:r>
              <a:rPr lang="da-DK" sz="800" dirty="0" err="1">
                <a:latin typeface="+mn-lt"/>
              </a:rPr>
              <a:t>mass</a:t>
            </a:r>
            <a:r>
              <a:rPr lang="da-DK" sz="800" dirty="0">
                <a:latin typeface="+mn-lt"/>
              </a:rPr>
              <a:t> </a:t>
            </a:r>
            <a:r>
              <a:rPr lang="da-DK" sz="800" dirty="0" err="1">
                <a:latin typeface="+mn-lt"/>
              </a:rPr>
              <a:t>discharge</a:t>
            </a:r>
            <a:r>
              <a:rPr lang="da-DK" sz="800" dirty="0">
                <a:latin typeface="+mn-lt"/>
              </a:rPr>
              <a:t> and </a:t>
            </a:r>
            <a:r>
              <a:rPr lang="da-DK" sz="800" dirty="0" err="1">
                <a:latin typeface="+mn-lt"/>
              </a:rPr>
              <a:t>uncertainties</a:t>
            </a:r>
            <a:r>
              <a:rPr lang="da-DK" sz="800" dirty="0">
                <a:latin typeface="+mn-lt"/>
              </a:rPr>
              <a:t>: Method and </a:t>
            </a:r>
            <a:r>
              <a:rPr lang="da-DK" sz="800" dirty="0" err="1">
                <a:latin typeface="+mn-lt"/>
              </a:rPr>
              <a:t>challenges</a:t>
            </a:r>
            <a:r>
              <a:rPr lang="da-DK" sz="800" dirty="0">
                <a:latin typeface="+mn-lt"/>
              </a:rPr>
              <a:t> in </a:t>
            </a:r>
            <a:r>
              <a:rPr lang="da-DK" sz="800" dirty="0" err="1">
                <a:latin typeface="+mn-lt"/>
              </a:rPr>
              <a:t>application</a:t>
            </a:r>
            <a:r>
              <a:rPr lang="da-DK" sz="800" dirty="0">
                <a:latin typeface="+mn-lt"/>
              </a:rPr>
              <a:t> at </a:t>
            </a:r>
            <a:r>
              <a:rPr lang="da-DK" sz="800" dirty="0" err="1">
                <a:latin typeface="+mn-lt"/>
              </a:rPr>
              <a:t>contaminated</a:t>
            </a:r>
            <a:r>
              <a:rPr lang="da-DK" sz="800" dirty="0">
                <a:latin typeface="+mn-lt"/>
              </a:rPr>
              <a:t> sites. </a:t>
            </a:r>
            <a:r>
              <a:rPr lang="da-DK" sz="800" i="1" dirty="0">
                <a:latin typeface="+mn-lt"/>
              </a:rPr>
              <a:t>Journal of </a:t>
            </a:r>
            <a:r>
              <a:rPr lang="da-DK" sz="800" i="1" dirty="0" err="1">
                <a:latin typeface="+mn-lt"/>
              </a:rPr>
              <a:t>Contaminant</a:t>
            </a:r>
            <a:r>
              <a:rPr lang="da-DK" sz="800" i="1" dirty="0">
                <a:latin typeface="+mn-lt"/>
              </a:rPr>
              <a:t> </a:t>
            </a:r>
            <a:r>
              <a:rPr lang="da-DK" sz="800" i="1" dirty="0" err="1">
                <a:latin typeface="+mn-lt"/>
              </a:rPr>
              <a:t>Hydrology</a:t>
            </a:r>
            <a:r>
              <a:rPr lang="da-DK" sz="800" dirty="0">
                <a:latin typeface="+mn-lt"/>
              </a:rPr>
              <a:t>, 268, 104453. https://doi.org/10.1016/j.jconhyd.2024.104453</a:t>
            </a:r>
            <a:endParaRPr lang="da-DK" sz="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785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Risikovurdering i </a:t>
            </a:r>
            <a:r>
              <a:rPr lang="da-DK" dirty="0" smtClean="0"/>
              <a:t>praksis anno 2025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1800" dirty="0" smtClean="0"/>
              <a:t>Forureningsflux er kommet for at blive</a:t>
            </a:r>
            <a:endParaRPr lang="da-DK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662" y="1706400"/>
            <a:ext cx="5904656" cy="4834800"/>
          </a:xfrm>
        </p:spPr>
        <p:txBody>
          <a:bodyPr/>
          <a:lstStyle/>
          <a:p>
            <a:r>
              <a:rPr lang="da-DK" i="1" dirty="0" smtClean="0"/>
              <a:t>”Uanset hvilke stoffer der er tale om, er forureningsflux et bærende element i regionernes risikovurderinger”</a:t>
            </a:r>
          </a:p>
          <a:p>
            <a:endParaRPr lang="da-DK" dirty="0"/>
          </a:p>
          <a:p>
            <a:r>
              <a:rPr lang="da-DK" i="1" dirty="0" smtClean="0"/>
              <a:t>”Risikovurderinger bør tage udgangspunkt i </a:t>
            </a:r>
            <a:r>
              <a:rPr lang="da-DK" i="1" dirty="0" err="1" smtClean="0"/>
              <a:t>fluxbestemmelser</a:t>
            </a:r>
            <a:r>
              <a:rPr lang="da-DK" i="1" dirty="0" smtClean="0"/>
              <a:t> og opblanding i </a:t>
            </a:r>
            <a:r>
              <a:rPr lang="da-DK" i="1" dirty="0" smtClean="0"/>
              <a:t>indvindingsmængder</a:t>
            </a:r>
            <a:r>
              <a:rPr lang="da-DK" i="1" dirty="0" smtClean="0"/>
              <a:t>” 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Og hvad betyder det så i praksis </a:t>
            </a:r>
          </a:p>
          <a:p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Kvalitetskrav</a:t>
            </a:r>
            <a:r>
              <a:rPr lang="da-DK" dirty="0" smtClean="0"/>
              <a:t>: 	</a:t>
            </a:r>
            <a:r>
              <a:rPr lang="da-DK" i="1" dirty="0" smtClean="0"/>
              <a:t>C</a:t>
            </a:r>
            <a:r>
              <a:rPr lang="da-DK" dirty="0" smtClean="0"/>
              <a:t> </a:t>
            </a:r>
            <a:r>
              <a:rPr lang="da-DK" dirty="0" smtClean="0"/>
              <a:t>= 1 </a:t>
            </a:r>
            <a:r>
              <a:rPr lang="el-GR" dirty="0"/>
              <a:t>μ</a:t>
            </a:r>
            <a:r>
              <a:rPr lang="da-DK" dirty="0"/>
              <a:t>g/L</a:t>
            </a:r>
          </a:p>
          <a:p>
            <a:pPr marL="0" indent="0">
              <a:buNone/>
            </a:pPr>
            <a:r>
              <a:rPr lang="da-DK" dirty="0" smtClean="0"/>
              <a:t>Opblanding: 	</a:t>
            </a:r>
            <a:r>
              <a:rPr lang="da-DK" i="1" dirty="0" smtClean="0"/>
              <a:t>Q</a:t>
            </a:r>
            <a:r>
              <a:rPr lang="da-DK" dirty="0" smtClean="0"/>
              <a:t> = 75.000 </a:t>
            </a:r>
            <a:r>
              <a:rPr lang="da-DK" dirty="0"/>
              <a:t>m</a:t>
            </a:r>
            <a:r>
              <a:rPr lang="da-DK" baseline="30000" dirty="0"/>
              <a:t>3</a:t>
            </a:r>
            <a:r>
              <a:rPr lang="da-DK" dirty="0"/>
              <a:t>/år</a:t>
            </a:r>
          </a:p>
          <a:p>
            <a:pPr marL="0" indent="0">
              <a:buNone/>
            </a:pPr>
            <a:r>
              <a:rPr lang="da-DK" i="1" dirty="0" err="1" smtClean="0"/>
              <a:t>C</a:t>
            </a:r>
            <a:r>
              <a:rPr lang="da-DK" i="1" baseline="-25000" dirty="0" err="1" smtClean="0"/>
              <a:t>indvinding</a:t>
            </a:r>
            <a:r>
              <a:rPr lang="da-DK" dirty="0" smtClean="0"/>
              <a:t> </a:t>
            </a:r>
            <a:r>
              <a:rPr lang="da-DK" dirty="0" smtClean="0"/>
              <a:t>= </a:t>
            </a:r>
            <a:r>
              <a:rPr lang="da-DK" i="1" dirty="0" smtClean="0"/>
              <a:t>J/Q </a:t>
            </a:r>
            <a:endParaRPr lang="da-DK" i="1" dirty="0"/>
          </a:p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r>
              <a:rPr lang="da-DK" b="1" dirty="0" err="1" smtClean="0"/>
              <a:t>Risikoflux</a:t>
            </a:r>
            <a:r>
              <a:rPr lang="da-DK" b="1" dirty="0" smtClean="0"/>
              <a:t> </a:t>
            </a:r>
            <a:r>
              <a:rPr lang="da-DK" b="1" dirty="0"/>
              <a:t>= </a:t>
            </a:r>
            <a:r>
              <a:rPr lang="da-DK" b="1" dirty="0" smtClean="0"/>
              <a:t>75 g/år  </a:t>
            </a:r>
            <a:endParaRPr lang="da-DK" b="1" dirty="0"/>
          </a:p>
          <a:p>
            <a:pPr marL="0" indent="0">
              <a:buNone/>
            </a:pPr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August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ATV 28. august - Usikkerheder og risikokommunikation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12</a:t>
            </a:fld>
            <a:endParaRPr lang="da-DK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462" y="548680"/>
            <a:ext cx="3755219" cy="530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3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Forureningsflux i praksis </a:t>
            </a:r>
            <a:br>
              <a:rPr lang="da-DK" dirty="0" smtClean="0"/>
            </a:br>
            <a:r>
              <a:rPr lang="da-DK" sz="1800" dirty="0" smtClean="0"/>
              <a:t>Opblanding i en indvinding på 75.000 m</a:t>
            </a:r>
            <a:r>
              <a:rPr lang="da-DK" sz="1800" baseline="30000" dirty="0" smtClean="0"/>
              <a:t>3</a:t>
            </a:r>
            <a:r>
              <a:rPr lang="da-DK" sz="1800" dirty="0" smtClean="0"/>
              <a:t>/år </a:t>
            </a:r>
            <a:endParaRPr lang="da-DK" sz="1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00" y="1706400"/>
            <a:ext cx="5760566" cy="1506576"/>
          </a:xfrm>
        </p:spPr>
        <p:txBody>
          <a:bodyPr/>
          <a:lstStyle/>
          <a:p>
            <a:pPr marL="0" indent="0">
              <a:buNone/>
            </a:pPr>
            <a:r>
              <a:rPr lang="da-DK" b="1" dirty="0" smtClean="0"/>
              <a:t>Eksempel 1</a:t>
            </a:r>
          </a:p>
          <a:p>
            <a:r>
              <a:rPr lang="da-DK" dirty="0" smtClean="0"/>
              <a:t>Lave koncentrationer, lille flux</a:t>
            </a:r>
          </a:p>
          <a:p>
            <a:r>
              <a:rPr lang="da-DK" dirty="0" smtClean="0"/>
              <a:t>Ingen risiko </a:t>
            </a:r>
          </a:p>
          <a:p>
            <a:r>
              <a:rPr lang="da-DK" dirty="0" smtClean="0"/>
              <a:t>Men overskridelse af kvalitetskriteriet</a:t>
            </a:r>
          </a:p>
          <a:p>
            <a:pPr lvl="1"/>
            <a:r>
              <a:rPr lang="da-DK" dirty="0" smtClean="0"/>
              <a:t>Hvad så?</a:t>
            </a:r>
          </a:p>
          <a:p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August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ATV 28. august - Usikkerheder og risikokommunikation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9" name="Rectangle 8"/>
          <p:cNvSpPr/>
          <p:nvPr/>
        </p:nvSpPr>
        <p:spPr>
          <a:xfrm>
            <a:off x="694606" y="5087506"/>
            <a:ext cx="457849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da-DK" sz="2000" i="1" dirty="0" err="1">
                <a:latin typeface="+mn-lt"/>
              </a:rPr>
              <a:t>C</a:t>
            </a:r>
            <a:r>
              <a:rPr lang="da-DK" sz="2000" i="1" baseline="-25000" dirty="0" err="1">
                <a:latin typeface="+mn-lt"/>
              </a:rPr>
              <a:t>indvinding</a:t>
            </a:r>
            <a:r>
              <a:rPr lang="da-DK" sz="2000" dirty="0">
                <a:latin typeface="+mn-lt"/>
              </a:rPr>
              <a:t> = </a:t>
            </a:r>
            <a:r>
              <a:rPr lang="da-DK" sz="2000" i="1" dirty="0" smtClean="0">
                <a:latin typeface="+mn-lt"/>
              </a:rPr>
              <a:t>J/Q</a:t>
            </a:r>
          </a:p>
          <a:p>
            <a:pPr lvl="1"/>
            <a:r>
              <a:rPr lang="da-DK" sz="2000" i="1" dirty="0" err="1">
                <a:latin typeface="+mn-lt"/>
              </a:rPr>
              <a:t>C</a:t>
            </a:r>
            <a:r>
              <a:rPr lang="da-DK" sz="2000" i="1" baseline="-25000" dirty="0" err="1">
                <a:latin typeface="+mn-lt"/>
              </a:rPr>
              <a:t>indvinding</a:t>
            </a:r>
            <a:r>
              <a:rPr lang="da-DK" sz="2000" dirty="0">
                <a:latin typeface="+mn-lt"/>
              </a:rPr>
              <a:t> = </a:t>
            </a:r>
            <a:r>
              <a:rPr lang="da-DK" sz="2000" dirty="0" smtClean="0">
                <a:latin typeface="+mn-lt"/>
              </a:rPr>
              <a:t>0,01 </a:t>
            </a:r>
            <a:r>
              <a:rPr lang="da-DK" sz="2000" dirty="0">
                <a:latin typeface="+mn-lt"/>
              </a:rPr>
              <a:t>± </a:t>
            </a:r>
            <a:r>
              <a:rPr lang="da-DK" sz="2000" dirty="0" smtClean="0">
                <a:latin typeface="+mn-lt"/>
              </a:rPr>
              <a:t>0 [0-0,03] </a:t>
            </a:r>
            <a:r>
              <a:rPr lang="el-GR" sz="2000" dirty="0"/>
              <a:t>μ</a:t>
            </a:r>
            <a:r>
              <a:rPr lang="da-DK" sz="2000" dirty="0" smtClean="0"/>
              <a:t>g/L</a:t>
            </a:r>
            <a:endParaRPr lang="da-DK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70" y="692696"/>
            <a:ext cx="5400600" cy="54006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774800" y="3429000"/>
            <a:ext cx="5760566" cy="84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da-DK" kern="0" dirty="0" smtClean="0"/>
          </a:p>
          <a:p>
            <a:pPr marL="0" indent="0">
              <a:buFontTx/>
              <a:buNone/>
            </a:pPr>
            <a:r>
              <a:rPr lang="da-DK" kern="0" dirty="0" smtClean="0"/>
              <a:t>Lad os bruge pengene et andet sted</a:t>
            </a:r>
          </a:p>
          <a:p>
            <a:pPr marL="0" indent="0">
              <a:buFontTx/>
              <a:buNone/>
            </a:pPr>
            <a:endParaRPr lang="da-DK" kern="0" dirty="0"/>
          </a:p>
          <a:p>
            <a:pPr marL="0" indent="0">
              <a:buFontTx/>
              <a:buNone/>
            </a:pPr>
            <a:endParaRPr lang="da-DK" kern="0" dirty="0" smtClean="0"/>
          </a:p>
          <a:p>
            <a:endParaRPr lang="da-DK" kern="0" dirty="0"/>
          </a:p>
        </p:txBody>
      </p:sp>
    </p:spTree>
    <p:extLst>
      <p:ext uri="{BB962C8B-B14F-4D97-AF65-F5344CB8AC3E}">
        <p14:creationId xmlns:p14="http://schemas.microsoft.com/office/powerpoint/2010/main" val="83102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Forureningsflux i praksis </a:t>
            </a:r>
            <a:br>
              <a:rPr lang="da-DK" dirty="0" smtClean="0"/>
            </a:br>
            <a:r>
              <a:rPr lang="da-DK" sz="1800" dirty="0" smtClean="0"/>
              <a:t>Opblanding i en indvinding på 75.000 m</a:t>
            </a:r>
            <a:r>
              <a:rPr lang="da-DK" sz="1800" baseline="30000" dirty="0" smtClean="0"/>
              <a:t>3</a:t>
            </a:r>
            <a:r>
              <a:rPr lang="da-DK" sz="1800" dirty="0" smtClean="0"/>
              <a:t>/år </a:t>
            </a:r>
            <a:endParaRPr lang="da-DK" sz="1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00" y="1706400"/>
            <a:ext cx="4608438" cy="2946736"/>
          </a:xfrm>
        </p:spPr>
        <p:txBody>
          <a:bodyPr/>
          <a:lstStyle/>
          <a:p>
            <a:pPr marL="0" indent="0">
              <a:buNone/>
            </a:pPr>
            <a:r>
              <a:rPr lang="da-DK" b="1" dirty="0" smtClean="0"/>
              <a:t>Eksempel 2</a:t>
            </a:r>
          </a:p>
          <a:p>
            <a:r>
              <a:rPr lang="da-DK" dirty="0" smtClean="0"/>
              <a:t>Høje koncentrationer, meget stor flux</a:t>
            </a:r>
          </a:p>
          <a:p>
            <a:r>
              <a:rPr lang="da-DK" dirty="0" smtClean="0"/>
              <a:t>Risikoen er entydig</a:t>
            </a:r>
          </a:p>
          <a:p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August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ATV 28. august - Usikkerheder og risikokommunikation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14</a:t>
            </a:fld>
            <a:endParaRPr lang="da-DK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870" y="692696"/>
            <a:ext cx="5400000" cy="54000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774800" y="3429000"/>
            <a:ext cx="5040486" cy="84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da-DK" kern="0" dirty="0" smtClean="0"/>
          </a:p>
          <a:p>
            <a:pPr marL="0" indent="0">
              <a:buNone/>
            </a:pPr>
            <a:r>
              <a:rPr lang="da-DK" dirty="0"/>
              <a:t>Vi må hellere bruge pengene på flere undersøgelser </a:t>
            </a:r>
            <a:r>
              <a:rPr lang="da-DK" dirty="0" smtClean="0"/>
              <a:t>eller oprensning</a:t>
            </a:r>
            <a:endParaRPr lang="da-DK" kern="0" dirty="0" smtClean="0"/>
          </a:p>
          <a:p>
            <a:pPr marL="0" indent="0">
              <a:buNone/>
            </a:pPr>
            <a:endParaRPr lang="da-DK" kern="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94606" y="5087506"/>
            <a:ext cx="473398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da-DK" sz="2000" i="1" dirty="0" err="1">
                <a:latin typeface="+mn-lt"/>
              </a:rPr>
              <a:t>C</a:t>
            </a:r>
            <a:r>
              <a:rPr lang="da-DK" sz="2000" i="1" baseline="-25000" dirty="0" err="1">
                <a:latin typeface="+mn-lt"/>
              </a:rPr>
              <a:t>indvinding</a:t>
            </a:r>
            <a:r>
              <a:rPr lang="da-DK" sz="2000" dirty="0">
                <a:latin typeface="+mn-lt"/>
              </a:rPr>
              <a:t> = </a:t>
            </a:r>
            <a:r>
              <a:rPr lang="da-DK" sz="2000" i="1" dirty="0" smtClean="0">
                <a:latin typeface="+mn-lt"/>
              </a:rPr>
              <a:t>J/Q</a:t>
            </a:r>
          </a:p>
          <a:p>
            <a:pPr lvl="1"/>
            <a:r>
              <a:rPr lang="da-DK" sz="2000" i="1" dirty="0" err="1">
                <a:latin typeface="+mn-lt"/>
              </a:rPr>
              <a:t>C</a:t>
            </a:r>
            <a:r>
              <a:rPr lang="da-DK" sz="2000" i="1" baseline="-25000" dirty="0" err="1">
                <a:latin typeface="+mn-lt"/>
              </a:rPr>
              <a:t>indvinding</a:t>
            </a:r>
            <a:r>
              <a:rPr lang="da-DK" sz="2000" dirty="0">
                <a:latin typeface="+mn-lt"/>
              </a:rPr>
              <a:t> = </a:t>
            </a:r>
            <a:r>
              <a:rPr lang="da-DK" sz="2000" dirty="0" smtClean="0">
                <a:latin typeface="+mn-lt"/>
              </a:rPr>
              <a:t>12 </a:t>
            </a:r>
            <a:r>
              <a:rPr lang="da-DK" sz="2000" dirty="0">
                <a:latin typeface="+mn-lt"/>
              </a:rPr>
              <a:t>± </a:t>
            </a:r>
            <a:r>
              <a:rPr lang="da-DK" sz="2000" dirty="0" smtClean="0">
                <a:latin typeface="+mn-lt"/>
              </a:rPr>
              <a:t>1,6 [9,3-15,6] </a:t>
            </a:r>
            <a:r>
              <a:rPr lang="el-GR" sz="2000" dirty="0"/>
              <a:t>μ</a:t>
            </a:r>
            <a:r>
              <a:rPr lang="da-DK" sz="2000" dirty="0" smtClean="0"/>
              <a:t>g/L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52579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Forureningsflux i praksis </a:t>
            </a:r>
            <a:br>
              <a:rPr lang="da-DK" dirty="0" smtClean="0"/>
            </a:br>
            <a:r>
              <a:rPr lang="da-DK" sz="1800" dirty="0" smtClean="0"/>
              <a:t>Opblanding i en indvinding på 75.000 m</a:t>
            </a:r>
            <a:r>
              <a:rPr lang="da-DK" sz="1800" baseline="30000" dirty="0" smtClean="0"/>
              <a:t>3</a:t>
            </a:r>
            <a:r>
              <a:rPr lang="da-DK" sz="1800" dirty="0" smtClean="0"/>
              <a:t>/år </a:t>
            </a:r>
            <a:endParaRPr lang="da-DK" sz="1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00" y="1706400"/>
            <a:ext cx="4608438" cy="1146536"/>
          </a:xfrm>
        </p:spPr>
        <p:txBody>
          <a:bodyPr/>
          <a:lstStyle/>
          <a:p>
            <a:pPr marL="0" indent="0">
              <a:buNone/>
            </a:pPr>
            <a:r>
              <a:rPr lang="da-DK" b="1" dirty="0" smtClean="0"/>
              <a:t>Eksempel 3</a:t>
            </a:r>
          </a:p>
          <a:p>
            <a:r>
              <a:rPr lang="da-DK" dirty="0" smtClean="0"/>
              <a:t>Både høje og lave koncentrationer</a:t>
            </a:r>
          </a:p>
          <a:p>
            <a:r>
              <a:rPr lang="da-DK" dirty="0" err="1" smtClean="0"/>
              <a:t>Risikofluxen</a:t>
            </a:r>
            <a:r>
              <a:rPr lang="da-DK" dirty="0" smtClean="0"/>
              <a:t> er indenfor </a:t>
            </a:r>
            <a:r>
              <a:rPr lang="da-DK" dirty="0" err="1" smtClean="0"/>
              <a:t>konfidensintervallet</a:t>
            </a:r>
            <a:r>
              <a:rPr lang="da-DK" dirty="0" smtClean="0"/>
              <a:t> </a:t>
            </a:r>
            <a:endParaRPr lang="da-DK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August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ATV 28. august - Usikkerheder og risikokommunikation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15</a:t>
            </a:fld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70" y="693296"/>
            <a:ext cx="5400000" cy="5400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 bwMode="auto">
          <a:xfrm>
            <a:off x="10613708" y="5072345"/>
            <a:ext cx="180020" cy="15272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774726" y="2793767"/>
            <a:ext cx="4608438" cy="221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endParaRPr lang="da-DK" kern="0" dirty="0"/>
          </a:p>
          <a:p>
            <a:pPr marL="0" indent="0">
              <a:buFontTx/>
              <a:buNone/>
            </a:pPr>
            <a:r>
              <a:rPr lang="da-DK" kern="0" dirty="0" smtClean="0"/>
              <a:t>Har vi så en risiko eller ej? </a:t>
            </a:r>
          </a:p>
          <a:p>
            <a:r>
              <a:rPr lang="da-DK" kern="0" dirty="0" smtClean="0"/>
              <a:t>Tør man tage chancen</a:t>
            </a:r>
          </a:p>
          <a:p>
            <a:pPr lvl="1"/>
            <a:r>
              <a:rPr lang="da-DK" kern="0" dirty="0" smtClean="0"/>
              <a:t>25% af gangene er der jo ‘ingen’ risiko</a:t>
            </a:r>
          </a:p>
          <a:p>
            <a:endParaRPr lang="da-DK" kern="0" dirty="0" smtClean="0"/>
          </a:p>
          <a:p>
            <a:pPr marL="0" indent="0">
              <a:buFontTx/>
              <a:buNone/>
            </a:pPr>
            <a:r>
              <a:rPr lang="da-DK" kern="0" dirty="0" smtClean="0"/>
              <a:t>Skal der laves flere undersøgelser, moniteres der eller afsluttes lokaliteten? </a:t>
            </a:r>
          </a:p>
          <a:p>
            <a:endParaRPr lang="da-DK" kern="0" dirty="0"/>
          </a:p>
        </p:txBody>
      </p:sp>
      <p:sp>
        <p:nvSpPr>
          <p:cNvPr id="11" name="Rectangle 10"/>
          <p:cNvSpPr/>
          <p:nvPr/>
        </p:nvSpPr>
        <p:spPr>
          <a:xfrm>
            <a:off x="694606" y="5087506"/>
            <a:ext cx="466185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da-DK" sz="2000" i="1" dirty="0" err="1">
                <a:latin typeface="+mn-lt"/>
              </a:rPr>
              <a:t>C</a:t>
            </a:r>
            <a:r>
              <a:rPr lang="da-DK" sz="2000" i="1" baseline="-25000" dirty="0" err="1">
                <a:latin typeface="+mn-lt"/>
              </a:rPr>
              <a:t>indvinding</a:t>
            </a:r>
            <a:r>
              <a:rPr lang="da-DK" sz="2000" dirty="0">
                <a:latin typeface="+mn-lt"/>
              </a:rPr>
              <a:t> = </a:t>
            </a:r>
            <a:r>
              <a:rPr lang="da-DK" sz="2000" i="1" dirty="0" smtClean="0">
                <a:latin typeface="+mn-lt"/>
              </a:rPr>
              <a:t>J/Q</a:t>
            </a:r>
          </a:p>
          <a:p>
            <a:pPr lvl="1"/>
            <a:r>
              <a:rPr lang="da-DK" sz="2000" i="1" dirty="0" err="1">
                <a:latin typeface="+mn-lt"/>
              </a:rPr>
              <a:t>C</a:t>
            </a:r>
            <a:r>
              <a:rPr lang="da-DK" sz="2000" i="1" baseline="-25000" dirty="0" err="1">
                <a:latin typeface="+mn-lt"/>
              </a:rPr>
              <a:t>indvinding</a:t>
            </a:r>
            <a:r>
              <a:rPr lang="da-DK" sz="2000" dirty="0">
                <a:latin typeface="+mn-lt"/>
              </a:rPr>
              <a:t> = </a:t>
            </a:r>
            <a:r>
              <a:rPr lang="da-DK" sz="2000" dirty="0" smtClean="0">
                <a:latin typeface="+mn-lt"/>
              </a:rPr>
              <a:t>1,2 </a:t>
            </a:r>
            <a:r>
              <a:rPr lang="da-DK" sz="2000" dirty="0">
                <a:latin typeface="+mn-lt"/>
              </a:rPr>
              <a:t>± </a:t>
            </a:r>
            <a:r>
              <a:rPr lang="da-DK" sz="2000" dirty="0" smtClean="0">
                <a:latin typeface="+mn-lt"/>
              </a:rPr>
              <a:t>0,2 [0,5-1,6] </a:t>
            </a:r>
            <a:r>
              <a:rPr lang="el-GR" sz="2000" dirty="0"/>
              <a:t>μ</a:t>
            </a:r>
            <a:r>
              <a:rPr lang="da-DK" sz="2000" dirty="0" smtClean="0"/>
              <a:t>g/L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96875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Forureningsflux og </a:t>
            </a:r>
            <a:r>
              <a:rPr lang="da-DK" dirty="0" smtClean="0"/>
              <a:t>fremtiden</a:t>
            </a:r>
            <a:br>
              <a:rPr lang="da-DK" dirty="0" smtClean="0"/>
            </a:br>
            <a:r>
              <a:rPr lang="da-DK" sz="1800" dirty="0" smtClean="0">
                <a:solidFill>
                  <a:schemeClr val="bg1"/>
                </a:solidFill>
              </a:rPr>
              <a:t>sdg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Tre temaer</a:t>
            </a:r>
          </a:p>
          <a:p>
            <a:pPr marL="558900" lvl="1" indent="-342900">
              <a:buFont typeface="+mj-lt"/>
              <a:buAutoNum type="arabicParenR"/>
            </a:pPr>
            <a:r>
              <a:rPr lang="da-DK" dirty="0" smtClean="0"/>
              <a:t>Metodemæssige udfordringer </a:t>
            </a:r>
            <a:br>
              <a:rPr lang="da-DK" dirty="0" smtClean="0"/>
            </a:br>
            <a:endParaRPr lang="da-DK" dirty="0" smtClean="0"/>
          </a:p>
          <a:p>
            <a:pPr marL="558900" lvl="1" indent="-342900">
              <a:buFont typeface="+mj-lt"/>
              <a:buAutoNum type="arabicParenR"/>
            </a:pPr>
            <a:r>
              <a:rPr lang="da-DK" dirty="0" smtClean="0"/>
              <a:t>Hvorfor gør vi det her?  </a:t>
            </a:r>
            <a:br>
              <a:rPr lang="da-DK" dirty="0" smtClean="0"/>
            </a:br>
            <a:endParaRPr lang="da-DK" dirty="0"/>
          </a:p>
          <a:p>
            <a:pPr marL="558900" lvl="1" indent="-342900">
              <a:buFont typeface="+mj-lt"/>
              <a:buAutoNum type="arabicParenR"/>
            </a:pPr>
            <a:r>
              <a:rPr lang="da-DK" dirty="0" smtClean="0"/>
              <a:t>Point of </a:t>
            </a:r>
            <a:r>
              <a:rPr lang="da-DK" dirty="0" err="1" smtClean="0"/>
              <a:t>Compliance</a:t>
            </a:r>
            <a:r>
              <a:rPr lang="da-DK" dirty="0" smtClean="0"/>
              <a:t> vs. forureningsflux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August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ATV 28. august - Usikkerheder og risikokommunikation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9062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Tema 1: </a:t>
            </a:r>
            <a:r>
              <a:rPr lang="da-DK" dirty="0" smtClean="0"/>
              <a:t>Metoder og udfordringer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1800" dirty="0" smtClean="0"/>
              <a:t>Rådgivere er ikke ens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00" y="1706400"/>
            <a:ext cx="9312374" cy="2370672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 smtClean="0"/>
              <a:t>Praktisk dilemma</a:t>
            </a:r>
          </a:p>
          <a:p>
            <a:r>
              <a:rPr lang="da-DK" dirty="0" smtClean="0"/>
              <a:t>Rådgivere har sjældent samme fremgangsmåde – hvilken er så rigtig?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August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ATV 28. august - Usikkerheder og risikokommunikation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17</a:t>
            </a:fld>
            <a:endParaRPr lang="da-DK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96" y="4077072"/>
            <a:ext cx="8313621" cy="210894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 bwMode="auto">
          <a:xfrm>
            <a:off x="4655046" y="4149080"/>
            <a:ext cx="2880320" cy="19442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535366" y="4149080"/>
            <a:ext cx="2880320" cy="19442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030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Tema 1: Metoder og udfordringer</a:t>
            </a:r>
            <a:br>
              <a:rPr lang="da-DK" dirty="0"/>
            </a:br>
            <a:r>
              <a:rPr lang="da-DK" sz="1800" dirty="0"/>
              <a:t>Rådgivere er ikke ens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00" y="1706400"/>
            <a:ext cx="9312374" cy="2370672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 smtClean="0"/>
              <a:t>Praktisk dilemma</a:t>
            </a:r>
          </a:p>
          <a:p>
            <a:r>
              <a:rPr lang="da-DK" dirty="0" smtClean="0"/>
              <a:t>Rådgivere har sjældent samme fremgangsmåde – hvilken er så rigtig?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August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ATV 28. august - Usikkerheder og risikokommunikation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18</a:t>
            </a:fld>
            <a:endParaRPr lang="da-DK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96" y="4077072"/>
            <a:ext cx="8313621" cy="210894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 bwMode="auto">
          <a:xfrm>
            <a:off x="7535366" y="4149080"/>
            <a:ext cx="2880320" cy="19442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096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Tema 1: Metoder og udfordringer</a:t>
            </a:r>
            <a:br>
              <a:rPr lang="da-DK" dirty="0"/>
            </a:br>
            <a:r>
              <a:rPr lang="da-DK" sz="1800" dirty="0"/>
              <a:t>Rådgivere er ikke ens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00" y="1706400"/>
            <a:ext cx="9312374" cy="2370672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 smtClean="0"/>
              <a:t>Praktisk dilemma</a:t>
            </a:r>
          </a:p>
          <a:p>
            <a:r>
              <a:rPr lang="da-DK" dirty="0" smtClean="0"/>
              <a:t>Rådgivere har sjældent samme fremgangsmåde – hvilken er så rigtig?</a:t>
            </a:r>
            <a:endParaRPr lang="da-DK" dirty="0"/>
          </a:p>
          <a:p>
            <a:r>
              <a:rPr lang="da-DK" dirty="0" smtClean="0"/>
              <a:t>Håbet er at metodisk ensretning og statistiske usikkerheder </a:t>
            </a:r>
            <a:r>
              <a:rPr lang="da-DK" dirty="0" smtClean="0"/>
              <a:t>udvasker </a:t>
            </a:r>
            <a:r>
              <a:rPr lang="da-DK" dirty="0" smtClean="0"/>
              <a:t>denne (ofte store) variation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August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ATV 28. august - Usikkerheder og risikokommunikation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19</a:t>
            </a:fld>
            <a:endParaRPr lang="da-DK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96" y="4077072"/>
            <a:ext cx="8313621" cy="21089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311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C1393C32-4593-A727-A772-60975780A8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400" dirty="0"/>
              <a:t>Forureningsflux </a:t>
            </a:r>
            <a:r>
              <a:rPr lang="en-US" sz="4400" dirty="0" err="1"/>
              <a:t>og</a:t>
            </a:r>
            <a:r>
              <a:rPr lang="en-US" sz="4400" dirty="0"/>
              <a:t> </a:t>
            </a:r>
            <a:r>
              <a:rPr lang="en-US" sz="4400" dirty="0" err="1"/>
              <a:t>usikkerhed</a:t>
            </a:r>
            <a:r>
              <a:rPr lang="en-US" sz="4400" dirty="0"/>
              <a:t>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800" dirty="0" err="1" smtClean="0"/>
              <a:t>Når</a:t>
            </a:r>
            <a:r>
              <a:rPr lang="en-US" sz="2800" dirty="0" smtClean="0"/>
              <a:t> </a:t>
            </a:r>
            <a:r>
              <a:rPr lang="en-US" sz="2800" dirty="0" err="1"/>
              <a:t>statistikken</a:t>
            </a:r>
            <a:r>
              <a:rPr lang="en-US" sz="2800" dirty="0"/>
              <a:t> bliver </a:t>
            </a:r>
            <a:r>
              <a:rPr lang="en-US" sz="2800" dirty="0" err="1"/>
              <a:t>betydende</a:t>
            </a:r>
            <a:r>
              <a:rPr lang="en-US" sz="2800" dirty="0"/>
              <a:t> for </a:t>
            </a:r>
            <a:r>
              <a:rPr lang="en-US" sz="2800" dirty="0" err="1"/>
              <a:t>risikoen</a:t>
            </a:r>
            <a:endParaRPr lang="en-GB" sz="3200" dirty="0"/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2A505916-C26B-4D8F-DD23-7BF9A136D3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b="1" dirty="0"/>
              <a:t>Anton Bøllingtoft</a:t>
            </a:r>
            <a:r>
              <a:rPr lang="da-DK" dirty="0"/>
              <a:t>, </a:t>
            </a:r>
          </a:p>
          <a:p>
            <a:r>
              <a:rPr lang="da-DK" dirty="0"/>
              <a:t>Mads Troldborg, Nina </a:t>
            </a:r>
            <a:r>
              <a:rPr lang="da-DK" dirty="0" smtClean="0"/>
              <a:t>Tuxen og Poul </a:t>
            </a:r>
            <a:r>
              <a:rPr lang="da-DK" dirty="0"/>
              <a:t>L. Bjerg </a:t>
            </a:r>
            <a:endParaRPr lang="en-GB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7D4DE17D-67D9-66AA-C1C4-1E8F443F4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90800" y="6541200"/>
            <a:ext cx="5497200" cy="316800"/>
          </a:xfrm>
        </p:spPr>
        <p:txBody>
          <a:bodyPr anchor="ctr"/>
          <a:lstStyle/>
          <a:p>
            <a:pPr algn="r"/>
            <a:r>
              <a:rPr lang="da-DK" smtClean="0">
                <a:solidFill>
                  <a:schemeClr val="bg1"/>
                </a:solidFill>
              </a:rPr>
              <a:t>ATV 28. august - Usikkerheder og risikokommunikation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450" y="6541200"/>
            <a:ext cx="432600" cy="316800"/>
          </a:xfrm>
        </p:spPr>
        <p:txBody>
          <a:bodyPr/>
          <a:lstStyle/>
          <a:p>
            <a:fld id="{24C8C45C-947F-4981-8B3F-4F32E973C90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A068D229-C10D-E6D4-5477-85C69A8B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2000" y="6541200"/>
            <a:ext cx="1105200" cy="316800"/>
          </a:xfrm>
        </p:spPr>
        <p:txBody>
          <a:bodyPr/>
          <a:lstStyle/>
          <a:p>
            <a:r>
              <a:rPr lang="da-DK" dirty="0" smtClean="0"/>
              <a:t>August 2025</a:t>
            </a:r>
            <a:endParaRPr lang="en-GB" dirty="0"/>
          </a:p>
        </p:txBody>
      </p:sp>
      <p:pic>
        <p:nvPicPr>
          <p:cNvPr id="2" name="Picture 2" descr="The James Hutton Institute | Science connecting land and people">
            <a:extLst>
              <a:ext uri="{FF2B5EF4-FFF2-40B4-BE49-F238E27FC236}">
                <a16:creationId xmlns:a16="http://schemas.microsoft.com/office/drawing/2014/main" id="{6BA1A757-A8ED-5856-2E6A-431D6F365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221863"/>
            <a:ext cx="2016224" cy="64057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4" descr="https://www.regionh.dk/til-fagfolk/Om-Region-H/regionens-design/logo-og-grundelementer/logo-til-print-og-web/PublishingImages/RegionH%20logo_negativ.png">
            <a:extLst>
              <a:ext uri="{FF2B5EF4-FFF2-40B4-BE49-F238E27FC236}">
                <a16:creationId xmlns:a16="http://schemas.microsoft.com/office/drawing/2014/main" id="{1351867E-D98A-E2C8-8E2A-C22587CDB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516" y="-1286533"/>
            <a:ext cx="1067797" cy="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9A84A4B-DD4C-EE90-60FC-67D40DA56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833" y="221863"/>
            <a:ext cx="2693365" cy="64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207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6" t="38231" b="40433"/>
          <a:stretch/>
        </p:blipFill>
        <p:spPr>
          <a:xfrm>
            <a:off x="6430913" y="1916833"/>
            <a:ext cx="5698188" cy="23683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0730" y="2060848"/>
            <a:ext cx="4728738" cy="3515864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Høje koncentrationer </a:t>
            </a:r>
            <a:r>
              <a:rPr lang="da-DK" b="1" dirty="0" smtClean="0"/>
              <a:t>driver </a:t>
            </a:r>
            <a:r>
              <a:rPr lang="da-DK" b="1" dirty="0" err="1" smtClean="0"/>
              <a:t>fluxen</a:t>
            </a:r>
            <a:endParaRPr lang="da-DK" b="1" dirty="0"/>
          </a:p>
          <a:p>
            <a:pPr lvl="1"/>
            <a:r>
              <a:rPr lang="da-DK" dirty="0" smtClean="0"/>
              <a:t>Og risikoen</a:t>
            </a:r>
          </a:p>
          <a:p>
            <a:pPr lvl="1"/>
            <a:r>
              <a:rPr lang="da-DK" dirty="0" smtClean="0"/>
              <a:t>Fokus </a:t>
            </a:r>
            <a:r>
              <a:rPr lang="da-DK" dirty="0"/>
              <a:t>væk fra afgrænsning af </a:t>
            </a:r>
            <a:r>
              <a:rPr lang="da-DK" dirty="0" smtClean="0"/>
              <a:t>fanen</a:t>
            </a: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b="1" dirty="0" smtClean="0"/>
              <a:t>Visualisering af usikkerhed</a:t>
            </a:r>
          </a:p>
          <a:p>
            <a:r>
              <a:rPr lang="da-DK" dirty="0" smtClean="0"/>
              <a:t>Guide </a:t>
            </a:r>
            <a:r>
              <a:rPr lang="da-DK" dirty="0"/>
              <a:t>risikovurdering og </a:t>
            </a:r>
            <a:r>
              <a:rPr lang="da-DK" dirty="0" smtClean="0"/>
              <a:t>monitering</a:t>
            </a:r>
          </a:p>
          <a:p>
            <a:r>
              <a:rPr lang="da-DK" dirty="0" smtClean="0"/>
              <a:t>Hvor </a:t>
            </a:r>
            <a:r>
              <a:rPr lang="da-DK" dirty="0"/>
              <a:t>giver </a:t>
            </a:r>
            <a:r>
              <a:rPr lang="da-DK" dirty="0" smtClean="0"/>
              <a:t>nye </a:t>
            </a:r>
            <a:r>
              <a:rPr lang="da-DK" dirty="0"/>
              <a:t>boringer størst </a:t>
            </a:r>
            <a:r>
              <a:rPr lang="da-DK" dirty="0" smtClean="0"/>
              <a:t>værdi</a:t>
            </a: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August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ATV 28. august - Usikkerheder og risikokommunikation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20</a:t>
            </a:fld>
            <a:endParaRPr lang="da-DK" dirty="0"/>
          </a:p>
        </p:txBody>
      </p:sp>
      <p:sp>
        <p:nvSpPr>
          <p:cNvPr id="11" name="TextBox 10"/>
          <p:cNvSpPr txBox="1"/>
          <p:nvPr/>
        </p:nvSpPr>
        <p:spPr>
          <a:xfrm>
            <a:off x="6167214" y="1758827"/>
            <a:ext cx="516166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b="1" dirty="0" smtClean="0">
                <a:latin typeface="+mn-lt"/>
              </a:rPr>
              <a:t>Høje koncentrationer </a:t>
            </a:r>
            <a:r>
              <a:rPr lang="da-DK" dirty="0" smtClean="0">
                <a:latin typeface="+mn-lt"/>
              </a:rPr>
              <a:t>→</a:t>
            </a:r>
            <a:r>
              <a:rPr lang="da-DK" b="1" dirty="0" smtClean="0">
                <a:latin typeface="+mn-lt"/>
              </a:rPr>
              <a:t> høj varians = </a:t>
            </a:r>
            <a:r>
              <a:rPr lang="da-DK" b="1" u="sng" dirty="0" smtClean="0">
                <a:latin typeface="+mn-lt"/>
              </a:rPr>
              <a:t>Høj usikkerhed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9767614" y="2040029"/>
            <a:ext cx="317938" cy="85989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Oval 12"/>
          <p:cNvSpPr/>
          <p:nvPr/>
        </p:nvSpPr>
        <p:spPr bwMode="auto">
          <a:xfrm>
            <a:off x="8529893" y="2980532"/>
            <a:ext cx="1608783" cy="943084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30878" y="4694947"/>
            <a:ext cx="549822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da-DK" b="1" dirty="0" smtClean="0">
                <a:solidFill>
                  <a:schemeClr val="accent1"/>
                </a:solidFill>
                <a:latin typeface="+mn-lt"/>
              </a:rPr>
              <a:t>Lav/ingen koncentration </a:t>
            </a:r>
            <a:r>
              <a:rPr lang="da-DK" dirty="0">
                <a:solidFill>
                  <a:schemeClr val="accent1"/>
                </a:solidFill>
                <a:latin typeface="+mn-lt"/>
              </a:rPr>
              <a:t>→ </a:t>
            </a:r>
            <a:r>
              <a:rPr lang="da-DK" b="1" dirty="0" smtClean="0">
                <a:solidFill>
                  <a:schemeClr val="accent1"/>
                </a:solidFill>
                <a:latin typeface="+mn-lt"/>
              </a:rPr>
              <a:t>lav varians = </a:t>
            </a:r>
            <a:r>
              <a:rPr lang="da-DK" b="1" u="sng" dirty="0" smtClean="0">
                <a:solidFill>
                  <a:schemeClr val="accent1"/>
                </a:solidFill>
                <a:latin typeface="+mn-lt"/>
              </a:rPr>
              <a:t>Lav usikkerhed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7751390" y="4196066"/>
            <a:ext cx="0" cy="47914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8737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Oval 15"/>
          <p:cNvSpPr/>
          <p:nvPr/>
        </p:nvSpPr>
        <p:spPr bwMode="auto">
          <a:xfrm>
            <a:off x="6934969" y="2539882"/>
            <a:ext cx="1320477" cy="1529263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da-DK" dirty="0"/>
              <a:t>Tema 2: Hvorfor giver det mening</a:t>
            </a:r>
            <a:br>
              <a:rPr lang="da-DK" dirty="0"/>
            </a:br>
            <a:r>
              <a:rPr lang="da-DK" sz="1800" dirty="0"/>
              <a:t>Et par nedslag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66548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Tema 3: </a:t>
            </a:r>
            <a:r>
              <a:rPr lang="da-DK" sz="3200" dirty="0"/>
              <a:t>POC vs. </a:t>
            </a:r>
            <a:r>
              <a:rPr lang="da-DK" sz="3200" dirty="0" smtClean="0"/>
              <a:t>fluxtransekt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1800" dirty="0" smtClean="0">
                <a:solidFill>
                  <a:schemeClr val="bg1"/>
                </a:solidFill>
              </a:rPr>
              <a:t>POC vs</a:t>
            </a:r>
            <a:r>
              <a:rPr lang="da-DK" sz="1800" dirty="0" smtClean="0">
                <a:solidFill>
                  <a:schemeClr val="bg1"/>
                </a:solidFill>
              </a:rPr>
              <a:t>. fluxtransekt  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0808"/>
            <a:ext cx="8568952" cy="2370672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I den traditionelle risikovurdering </a:t>
            </a:r>
            <a:r>
              <a:rPr lang="da-DK" dirty="0" smtClean="0"/>
              <a:t>håndteres </a:t>
            </a:r>
            <a:r>
              <a:rPr lang="da-DK" dirty="0" smtClean="0"/>
              <a:t>der ikke en statistisk usikkerhed </a:t>
            </a:r>
          </a:p>
          <a:p>
            <a:r>
              <a:rPr lang="da-DK" dirty="0" smtClean="0"/>
              <a:t>Er </a:t>
            </a:r>
            <a:r>
              <a:rPr lang="da-DK" dirty="0"/>
              <a:t>én </a:t>
            </a:r>
            <a:r>
              <a:rPr lang="da-DK" dirty="0" smtClean="0"/>
              <a:t>måling mere </a:t>
            </a:r>
            <a:r>
              <a:rPr lang="da-DK" dirty="0"/>
              <a:t>sikkert end et transekt med </a:t>
            </a:r>
            <a:r>
              <a:rPr lang="da-DK" dirty="0" smtClean="0"/>
              <a:t>målinger</a:t>
            </a:r>
            <a:r>
              <a:rPr lang="da-DK" dirty="0" smtClean="0"/>
              <a:t>?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August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ATV 28. august - Usikkerheder og risikokommunikation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21</a:t>
            </a:fld>
            <a:endParaRPr lang="da-DK" dirty="0"/>
          </a:p>
        </p:txBody>
      </p:sp>
      <p:grpSp>
        <p:nvGrpSpPr>
          <p:cNvPr id="16" name="Group 15"/>
          <p:cNvGrpSpPr/>
          <p:nvPr/>
        </p:nvGrpSpPr>
        <p:grpSpPr>
          <a:xfrm>
            <a:off x="1234666" y="4184583"/>
            <a:ext cx="9721080" cy="2196745"/>
            <a:chOff x="1486694" y="3573016"/>
            <a:chExt cx="9721080" cy="219674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6694" y="3933056"/>
              <a:ext cx="2197247" cy="156936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64" b="9983"/>
            <a:stretch/>
          </p:blipFill>
          <p:spPr>
            <a:xfrm>
              <a:off x="5375126" y="3573016"/>
              <a:ext cx="5832648" cy="2196745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 bwMode="auto">
            <a:xfrm>
              <a:off x="4006974" y="4941168"/>
              <a:ext cx="1224136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204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Afsluttende kommentarer </a:t>
            </a:r>
            <a:br>
              <a:rPr lang="da-DK" dirty="0" smtClean="0"/>
            </a:br>
            <a:r>
              <a:rPr lang="da-DK" sz="1800" dirty="0" smtClean="0">
                <a:solidFill>
                  <a:schemeClr val="bg1"/>
                </a:solidFill>
              </a:rPr>
              <a:t>sfg </a:t>
            </a:r>
            <a:endParaRPr lang="da-DK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00" y="1340768"/>
            <a:ext cx="6192614" cy="3882840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Forureningsflux er kommet for at blive</a:t>
            </a: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August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ATV 28. august - Usikkerheder og risikokommunikation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9736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Afsluttende kommentarer</a:t>
            </a:r>
            <a:br>
              <a:rPr lang="da-DK" dirty="0" smtClean="0"/>
            </a:br>
            <a:r>
              <a:rPr lang="da-DK" sz="1800" dirty="0" smtClean="0">
                <a:solidFill>
                  <a:schemeClr val="bg1"/>
                </a:solidFill>
              </a:rPr>
              <a:t>sfg </a:t>
            </a:r>
            <a:endParaRPr lang="da-DK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00" y="1340768"/>
            <a:ext cx="6192614" cy="3882840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Forureningsflux er kommet for at blive</a:t>
            </a:r>
            <a:endParaRPr lang="da-DK" dirty="0"/>
          </a:p>
          <a:p>
            <a:r>
              <a:rPr lang="da-DK" dirty="0" smtClean="0"/>
              <a:t>Metoderne </a:t>
            </a:r>
            <a:r>
              <a:rPr lang="da-DK" dirty="0" smtClean="0"/>
              <a:t>til at kvantificere usikkerheder er testet og virker  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August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ATV 28. august - Usikkerheder og risikokommunikation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23</a:t>
            </a:fld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291" y="82184"/>
            <a:ext cx="2877390" cy="35121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9191550" y="3594292"/>
            <a:ext cx="3036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800" dirty="0">
                <a:latin typeface="+mn-lt"/>
              </a:rPr>
              <a:t>Bøllingtoft, A., Troldborg, M., Tuxen, N., &amp; Bjerg, P. L. (2025). </a:t>
            </a:r>
            <a:r>
              <a:rPr lang="da-DK" sz="800" dirty="0" err="1">
                <a:latin typeface="+mn-lt"/>
              </a:rPr>
              <a:t>Fluxparametre</a:t>
            </a:r>
            <a:r>
              <a:rPr lang="da-DK" sz="800" dirty="0">
                <a:latin typeface="+mn-lt"/>
              </a:rPr>
              <a:t> og usikkerhed: </a:t>
            </a:r>
            <a:r>
              <a:rPr lang="da-DK" sz="800" i="1" dirty="0">
                <a:latin typeface="+mn-lt"/>
              </a:rPr>
              <a:t>Valg af parametre til geostatistisk </a:t>
            </a:r>
            <a:r>
              <a:rPr lang="da-DK" sz="800" i="1" dirty="0" smtClean="0">
                <a:latin typeface="+mn-lt"/>
              </a:rPr>
              <a:t>model</a:t>
            </a:r>
            <a:r>
              <a:rPr lang="da-DK" sz="800" dirty="0" smtClean="0">
                <a:latin typeface="+mn-lt"/>
              </a:rPr>
              <a:t>. </a:t>
            </a:r>
            <a:r>
              <a:rPr lang="da-DK" sz="800" dirty="0">
                <a:latin typeface="+mn-lt"/>
              </a:rPr>
              <a:t>DTU Sustain.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557" y="4130097"/>
            <a:ext cx="3951124" cy="19168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8300911" y="6063679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Bøllingtoft, A. (2025). </a:t>
            </a:r>
            <a:r>
              <a:rPr lang="en-US" sz="800" i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Code for Contaminant Mass Discharge Quantification and Uncertainty Estimation in Groundwater </a:t>
            </a:r>
            <a:r>
              <a:rPr lang="en-US" sz="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(Version 1.0). </a:t>
            </a:r>
            <a:r>
              <a:rPr lang="da-DK" sz="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Technical </a:t>
            </a:r>
            <a:r>
              <a:rPr lang="da-DK" sz="8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da-DK" sz="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of Denmark. Software. </a:t>
            </a:r>
            <a:r>
              <a:rPr lang="da-DK" sz="800" u="sng" dirty="0">
                <a:solidFill>
                  <a:srgbClr val="0563C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https://doi.org/10.11583/DTU.29891264</a:t>
            </a:r>
            <a:endParaRPr lang="da-DK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05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Afsluttende kommentarer</a:t>
            </a:r>
            <a:br>
              <a:rPr lang="da-DK" dirty="0" smtClean="0"/>
            </a:br>
            <a:r>
              <a:rPr lang="da-DK" sz="1800" dirty="0" smtClean="0">
                <a:solidFill>
                  <a:schemeClr val="bg1"/>
                </a:solidFill>
              </a:rPr>
              <a:t>sfg </a:t>
            </a:r>
            <a:endParaRPr lang="da-DK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00" y="1340768"/>
            <a:ext cx="6192614" cy="3882840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Forureningsflux er kommet for at blive</a:t>
            </a:r>
            <a:endParaRPr lang="da-DK" dirty="0"/>
          </a:p>
          <a:p>
            <a:r>
              <a:rPr lang="da-DK" dirty="0" smtClean="0"/>
              <a:t>Metoderne til </a:t>
            </a:r>
            <a:r>
              <a:rPr lang="da-DK" dirty="0" smtClean="0"/>
              <a:t>at kvantificere usikkerheder er testet og virker  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Det skal ud og arbejde </a:t>
            </a:r>
            <a:endParaRPr lang="da-DK" dirty="0"/>
          </a:p>
          <a:p>
            <a:r>
              <a:rPr lang="da-DK" dirty="0" smtClean="0"/>
              <a:t>Standardiserede </a:t>
            </a:r>
            <a:r>
              <a:rPr lang="da-DK" dirty="0"/>
              <a:t>arbejdsgange og </a:t>
            </a:r>
            <a:r>
              <a:rPr lang="da-DK" dirty="0" err="1"/>
              <a:t>regulatorisk</a:t>
            </a:r>
            <a:r>
              <a:rPr lang="da-DK" dirty="0"/>
              <a:t> vilje </a:t>
            </a:r>
            <a:endParaRPr lang="da-DK" dirty="0" smtClean="0"/>
          </a:p>
          <a:p>
            <a:r>
              <a:rPr lang="da-DK" dirty="0" smtClean="0"/>
              <a:t>Rådgiverne vil gerne</a:t>
            </a:r>
            <a:endParaRPr lang="da-DK" dirty="0"/>
          </a:p>
          <a:p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Sikker beslutning </a:t>
            </a:r>
            <a:r>
              <a:rPr lang="da-DK" dirty="0"/>
              <a:t>på et usikkert grundlag</a:t>
            </a:r>
          </a:p>
          <a:p>
            <a:r>
              <a:rPr lang="da-DK" dirty="0"/>
              <a:t>Er branchen klar til at håndtere det?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August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ATV 28. august - Usikkerheder og risikokommunikation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24</a:t>
            </a:fld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291" y="82184"/>
            <a:ext cx="2877390" cy="35121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9191550" y="3594292"/>
            <a:ext cx="3036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800" dirty="0">
                <a:latin typeface="+mn-lt"/>
              </a:rPr>
              <a:t>Bøllingtoft, A., Troldborg, M., Tuxen, N., &amp; Bjerg, P. L. (2025). </a:t>
            </a:r>
            <a:r>
              <a:rPr lang="da-DK" sz="800" dirty="0" err="1">
                <a:latin typeface="+mn-lt"/>
              </a:rPr>
              <a:t>Fluxparametre</a:t>
            </a:r>
            <a:r>
              <a:rPr lang="da-DK" sz="800" dirty="0">
                <a:latin typeface="+mn-lt"/>
              </a:rPr>
              <a:t> og usikkerhed: </a:t>
            </a:r>
            <a:r>
              <a:rPr lang="da-DK" sz="800" i="1" dirty="0">
                <a:latin typeface="+mn-lt"/>
              </a:rPr>
              <a:t>Valg af parametre til geostatistisk </a:t>
            </a:r>
            <a:r>
              <a:rPr lang="da-DK" sz="800" i="1" dirty="0" smtClean="0">
                <a:latin typeface="+mn-lt"/>
              </a:rPr>
              <a:t>model</a:t>
            </a:r>
            <a:r>
              <a:rPr lang="da-DK" sz="800" dirty="0" smtClean="0">
                <a:latin typeface="+mn-lt"/>
              </a:rPr>
              <a:t>. </a:t>
            </a:r>
            <a:r>
              <a:rPr lang="da-DK" sz="800" dirty="0">
                <a:latin typeface="+mn-lt"/>
              </a:rPr>
              <a:t>DTU Sustain.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557" y="4130097"/>
            <a:ext cx="3951124" cy="19168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8300911" y="6063679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Bøllingtoft, A. (2025). </a:t>
            </a:r>
            <a:r>
              <a:rPr lang="en-US" sz="800" i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Code for Contaminant Mass Discharge Quantification and Uncertainty Estimation in Groundwater </a:t>
            </a:r>
            <a:r>
              <a:rPr lang="en-US" sz="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(Version 1.0). </a:t>
            </a:r>
            <a:r>
              <a:rPr lang="da-DK" sz="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Technical </a:t>
            </a:r>
            <a:r>
              <a:rPr lang="da-DK" sz="8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da-DK" sz="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of Denmark. Software. </a:t>
            </a:r>
            <a:r>
              <a:rPr lang="da-DK" sz="800" u="sng" dirty="0">
                <a:solidFill>
                  <a:srgbClr val="0563C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https://doi.org/10.11583/DTU.29891264</a:t>
            </a:r>
            <a:endParaRPr lang="da-DK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086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Afsluttende kommentarer</a:t>
            </a:r>
            <a:br>
              <a:rPr lang="da-DK" dirty="0" smtClean="0"/>
            </a:br>
            <a:r>
              <a:rPr lang="da-DK" sz="1800" dirty="0" smtClean="0">
                <a:solidFill>
                  <a:schemeClr val="bg1"/>
                </a:solidFill>
              </a:rPr>
              <a:t>sfg </a:t>
            </a:r>
            <a:endParaRPr lang="da-DK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00" y="1340768"/>
            <a:ext cx="6192614" cy="3882840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Forureningsflux er kommet for at blive</a:t>
            </a:r>
            <a:endParaRPr lang="da-DK" dirty="0"/>
          </a:p>
          <a:p>
            <a:r>
              <a:rPr lang="da-DK" dirty="0" smtClean="0"/>
              <a:t>Metoderne til </a:t>
            </a:r>
            <a:r>
              <a:rPr lang="da-DK" dirty="0" smtClean="0"/>
              <a:t>at kvantificere usikkerheder er testet og virker  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Det skal ud og arbejde </a:t>
            </a:r>
            <a:endParaRPr lang="da-DK" dirty="0"/>
          </a:p>
          <a:p>
            <a:r>
              <a:rPr lang="da-DK" dirty="0" smtClean="0"/>
              <a:t>Standardiserede </a:t>
            </a:r>
            <a:r>
              <a:rPr lang="da-DK" dirty="0"/>
              <a:t>arbejdsgange og </a:t>
            </a:r>
            <a:r>
              <a:rPr lang="da-DK" dirty="0" err="1"/>
              <a:t>regulatorisk</a:t>
            </a:r>
            <a:r>
              <a:rPr lang="da-DK" dirty="0"/>
              <a:t> vilje </a:t>
            </a:r>
            <a:endParaRPr lang="da-DK" dirty="0" smtClean="0"/>
          </a:p>
          <a:p>
            <a:r>
              <a:rPr lang="da-DK" dirty="0" smtClean="0"/>
              <a:t>Rådgiverne vil gerne</a:t>
            </a:r>
            <a:endParaRPr lang="da-DK" dirty="0"/>
          </a:p>
          <a:p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Sikker </a:t>
            </a:r>
            <a:r>
              <a:rPr lang="da-DK" dirty="0"/>
              <a:t>beslutning på et usikkert grundlag</a:t>
            </a:r>
          </a:p>
          <a:p>
            <a:r>
              <a:rPr lang="da-DK" dirty="0"/>
              <a:t>Er branchen klar til at håndtere det?</a:t>
            </a:r>
          </a:p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r>
              <a:rPr lang="da-DK" b="1" dirty="0" smtClean="0"/>
              <a:t>Er </a:t>
            </a:r>
            <a:r>
              <a:rPr lang="da-DK" b="1" dirty="0"/>
              <a:t>vi modne (og villige) til at acceptere at der er en usikkerhed i risikovurderingen?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August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ATV 28. august - Usikkerheder og risikokommunikation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25</a:t>
            </a:fld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291" y="82184"/>
            <a:ext cx="2877390" cy="35121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9191550" y="3594292"/>
            <a:ext cx="3036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800" dirty="0">
                <a:latin typeface="+mn-lt"/>
              </a:rPr>
              <a:t>Bøllingtoft, A., Troldborg, M., Tuxen, N., &amp; Bjerg, P. L. (2025). </a:t>
            </a:r>
            <a:r>
              <a:rPr lang="da-DK" sz="800" dirty="0" err="1">
                <a:latin typeface="+mn-lt"/>
              </a:rPr>
              <a:t>Fluxparametre</a:t>
            </a:r>
            <a:r>
              <a:rPr lang="da-DK" sz="800" dirty="0">
                <a:latin typeface="+mn-lt"/>
              </a:rPr>
              <a:t> og usikkerhed: </a:t>
            </a:r>
            <a:r>
              <a:rPr lang="da-DK" sz="800" i="1" dirty="0">
                <a:latin typeface="+mn-lt"/>
              </a:rPr>
              <a:t>Valg af parametre til geostatistisk </a:t>
            </a:r>
            <a:r>
              <a:rPr lang="da-DK" sz="800" i="1" dirty="0" smtClean="0">
                <a:latin typeface="+mn-lt"/>
              </a:rPr>
              <a:t>model</a:t>
            </a:r>
            <a:r>
              <a:rPr lang="da-DK" sz="800" dirty="0" smtClean="0">
                <a:latin typeface="+mn-lt"/>
              </a:rPr>
              <a:t>. </a:t>
            </a:r>
            <a:r>
              <a:rPr lang="da-DK" sz="800" dirty="0">
                <a:latin typeface="+mn-lt"/>
              </a:rPr>
              <a:t>DTU Sustain.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557" y="4130097"/>
            <a:ext cx="3951124" cy="19168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8300911" y="6063679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Bøllingtoft, A. (2025). </a:t>
            </a:r>
            <a:r>
              <a:rPr lang="en-US" sz="800" i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Code for Contaminant Mass Discharge Quantification and Uncertainty Estimation in Groundwater </a:t>
            </a:r>
            <a:r>
              <a:rPr lang="en-US" sz="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(Version 1.0). </a:t>
            </a:r>
            <a:r>
              <a:rPr lang="da-DK" sz="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Technical </a:t>
            </a:r>
            <a:r>
              <a:rPr lang="da-DK" sz="8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da-DK" sz="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of Denmark. Software. </a:t>
            </a:r>
            <a:r>
              <a:rPr lang="da-DK" sz="800" u="sng" dirty="0">
                <a:solidFill>
                  <a:srgbClr val="0563C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https://doi.org/10.11583/DTU.29891264</a:t>
            </a:r>
            <a:endParaRPr lang="da-DK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547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Udvalgte referencer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z="1400" dirty="0" smtClean="0"/>
          </a:p>
          <a:p>
            <a:r>
              <a:rPr lang="da-DK" sz="1400" dirty="0"/>
              <a:t>Bøllingtoft, A., Bjerg, P. L., Rønde, V., Tuxen, N., Nowak, W., &amp; Troldborg, M. (2025). </a:t>
            </a:r>
            <a:r>
              <a:rPr lang="da-DK" sz="1400" dirty="0" err="1"/>
              <a:t>Quantification</a:t>
            </a:r>
            <a:r>
              <a:rPr lang="da-DK" sz="1400" dirty="0"/>
              <a:t> of </a:t>
            </a:r>
            <a:r>
              <a:rPr lang="da-DK" sz="1400" dirty="0" err="1"/>
              <a:t>contaminant</a:t>
            </a:r>
            <a:r>
              <a:rPr lang="da-DK" sz="1400" dirty="0"/>
              <a:t> </a:t>
            </a:r>
            <a:r>
              <a:rPr lang="da-DK" sz="1400" dirty="0" err="1"/>
              <a:t>mass</a:t>
            </a:r>
            <a:r>
              <a:rPr lang="da-DK" sz="1400" dirty="0"/>
              <a:t> </a:t>
            </a:r>
            <a:r>
              <a:rPr lang="da-DK" sz="1400" dirty="0" err="1"/>
              <a:t>discharge</a:t>
            </a:r>
            <a:r>
              <a:rPr lang="da-DK" sz="1400" dirty="0"/>
              <a:t> and </a:t>
            </a:r>
            <a:r>
              <a:rPr lang="da-DK" sz="1400" dirty="0" err="1"/>
              <a:t>uncertainties</a:t>
            </a:r>
            <a:r>
              <a:rPr lang="da-DK" sz="1400" dirty="0"/>
              <a:t>: Method and </a:t>
            </a:r>
            <a:r>
              <a:rPr lang="da-DK" sz="1400" dirty="0" err="1"/>
              <a:t>challenges</a:t>
            </a:r>
            <a:r>
              <a:rPr lang="da-DK" sz="1400" dirty="0"/>
              <a:t> in </a:t>
            </a:r>
            <a:r>
              <a:rPr lang="da-DK" sz="1400" dirty="0" err="1"/>
              <a:t>application</a:t>
            </a:r>
            <a:r>
              <a:rPr lang="da-DK" sz="1400" dirty="0"/>
              <a:t> at </a:t>
            </a:r>
            <a:r>
              <a:rPr lang="da-DK" sz="1400" dirty="0" err="1"/>
              <a:t>contaminated</a:t>
            </a:r>
            <a:r>
              <a:rPr lang="da-DK" sz="1400" dirty="0"/>
              <a:t> sites. </a:t>
            </a:r>
            <a:r>
              <a:rPr lang="da-DK" sz="1400" i="1" dirty="0"/>
              <a:t>Journal of </a:t>
            </a:r>
            <a:r>
              <a:rPr lang="da-DK" sz="1400" i="1" dirty="0" err="1"/>
              <a:t>Contaminant</a:t>
            </a:r>
            <a:r>
              <a:rPr lang="da-DK" sz="1400" i="1" dirty="0"/>
              <a:t> </a:t>
            </a:r>
            <a:r>
              <a:rPr lang="da-DK" sz="1400" i="1" dirty="0" err="1"/>
              <a:t>Hydrology</a:t>
            </a:r>
            <a:r>
              <a:rPr lang="da-DK" sz="1400" dirty="0"/>
              <a:t>, 268, 104453. </a:t>
            </a:r>
            <a:r>
              <a:rPr lang="da-DK" sz="1400" dirty="0">
                <a:hlinkClick r:id="rId2"/>
              </a:rPr>
              <a:t>https://</a:t>
            </a:r>
            <a:r>
              <a:rPr lang="da-DK" sz="1400" dirty="0" smtClean="0">
                <a:hlinkClick r:id="rId2"/>
              </a:rPr>
              <a:t>doi.org/10.1016/j.jconhyd.2024.104453</a:t>
            </a:r>
            <a:endParaRPr lang="da-DK" sz="1400" dirty="0" smtClean="0"/>
          </a:p>
          <a:p>
            <a:endParaRPr lang="da-DK" sz="1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smtClean="0">
                <a:ea typeface="Calibri" panose="020F0502020204030204" pitchFamily="34" charset="0"/>
                <a:cs typeface="Calibri" panose="020F0502020204030204" pitchFamily="34" charset="0"/>
              </a:rPr>
              <a:t>Bøllingtoft</a:t>
            </a:r>
            <a:r>
              <a:rPr lang="en-US" sz="1400" dirty="0">
                <a:ea typeface="Calibri" panose="020F0502020204030204" pitchFamily="34" charset="0"/>
                <a:cs typeface="Calibri" panose="020F0502020204030204" pitchFamily="34" charset="0"/>
              </a:rPr>
              <a:t>, A. (2025). </a:t>
            </a:r>
            <a:r>
              <a:rPr lang="en-US" sz="1400" i="1" dirty="0">
                <a:ea typeface="Calibri" panose="020F0502020204030204" pitchFamily="34" charset="0"/>
                <a:cs typeface="Calibri" panose="020F0502020204030204" pitchFamily="34" charset="0"/>
              </a:rPr>
              <a:t>Code for Contaminant Mass Discharge Quantification and Uncertainty Estimation in Groundwater </a:t>
            </a:r>
            <a:r>
              <a:rPr lang="en-US" sz="1400" dirty="0">
                <a:ea typeface="Calibri" panose="020F0502020204030204" pitchFamily="34" charset="0"/>
                <a:cs typeface="Calibri" panose="020F0502020204030204" pitchFamily="34" charset="0"/>
              </a:rPr>
              <a:t>(Version 1.0). </a:t>
            </a:r>
            <a:r>
              <a:rPr lang="da-DK" sz="1400" dirty="0">
                <a:ea typeface="Calibri" panose="020F0502020204030204" pitchFamily="34" charset="0"/>
                <a:cs typeface="Calibri" panose="020F0502020204030204" pitchFamily="34" charset="0"/>
              </a:rPr>
              <a:t>Technical </a:t>
            </a:r>
            <a:r>
              <a:rPr lang="da-DK" sz="1400" dirty="0" err="1">
                <a:ea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da-DK" sz="1400" dirty="0">
                <a:ea typeface="Calibri" panose="020F0502020204030204" pitchFamily="34" charset="0"/>
                <a:cs typeface="Calibri" panose="020F0502020204030204" pitchFamily="34" charset="0"/>
              </a:rPr>
              <a:t> of Denmark. Software. </a:t>
            </a:r>
            <a:r>
              <a:rPr lang="da-DK" sz="1400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https://doi.org/10.11583/DTU.29891264</a:t>
            </a:r>
            <a:endParaRPr lang="da-DK" sz="1400" u="sng" dirty="0">
              <a:solidFill>
                <a:srgbClr val="0563C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sz="1400" dirty="0"/>
          </a:p>
          <a:p>
            <a:r>
              <a:rPr lang="da-DK" sz="1400" dirty="0"/>
              <a:t>Bøllingtoft, A., Troldborg, M., Tuxen, N., &amp; Bjerg, P. L. (2025). </a:t>
            </a:r>
            <a:r>
              <a:rPr lang="da-DK" sz="1400" dirty="0" err="1"/>
              <a:t>Fluxparametre</a:t>
            </a:r>
            <a:r>
              <a:rPr lang="da-DK" sz="1400" dirty="0"/>
              <a:t> og usikkerhed: </a:t>
            </a:r>
            <a:r>
              <a:rPr lang="da-DK" sz="1400" i="1" dirty="0"/>
              <a:t>Valg af parametre til geostatistisk model</a:t>
            </a:r>
            <a:r>
              <a:rPr lang="da-DK" sz="1400" dirty="0"/>
              <a:t>. DTU Sustain</a:t>
            </a:r>
            <a:r>
              <a:rPr lang="da-DK" sz="1400" dirty="0" smtClean="0"/>
              <a:t>.</a:t>
            </a:r>
          </a:p>
          <a:p>
            <a:endParaRPr lang="da-DK" sz="1400" dirty="0"/>
          </a:p>
          <a:p>
            <a:pPr lvl="0"/>
            <a:r>
              <a:rPr lang="da-DK" sz="1400" dirty="0"/>
              <a:t>Bøllingtoft, A., Troldborg, M., Riis, C., Tuxen, N., &amp; Bjerg, P. L. (2025). </a:t>
            </a:r>
            <a:r>
              <a:rPr lang="en-US" sz="1400" dirty="0"/>
              <a:t>Temporal Evolution of Contaminant Mass Discharge: Effect of Source Remediation at Contaminated Sites. </a:t>
            </a:r>
            <a:r>
              <a:rPr lang="en-US" sz="1400" dirty="0" smtClean="0"/>
              <a:t>(</a:t>
            </a:r>
            <a:r>
              <a:rPr lang="en-US" sz="1400" dirty="0"/>
              <a:t>under review) </a:t>
            </a:r>
            <a:endParaRPr lang="en-US" sz="1400" dirty="0" smtClean="0"/>
          </a:p>
          <a:p>
            <a:pPr lvl="0"/>
            <a:endParaRPr lang="da-DK" sz="1400" dirty="0"/>
          </a:p>
          <a:p>
            <a:pPr lvl="0"/>
            <a:r>
              <a:rPr lang="da-DK" sz="1400" dirty="0"/>
              <a:t>Bøllingtoft, A., Nowak, W., Bjerg, P. L., Christensen, A., </a:t>
            </a:r>
            <a:r>
              <a:rPr lang="da-DK" sz="1400" dirty="0" err="1"/>
              <a:t>Lilbaek</a:t>
            </a:r>
            <a:r>
              <a:rPr lang="da-DK" sz="1400" dirty="0"/>
              <a:t>, G. &amp; Troldborg, M. (2025). </a:t>
            </a:r>
            <a:r>
              <a:rPr lang="en-US" sz="1400" dirty="0"/>
              <a:t>Can Semi-Quantitative Direct-Push Data Improve Contaminant Delineation and Mass Discharge in Groundwater? </a:t>
            </a:r>
            <a:r>
              <a:rPr lang="en-US" sz="1400" dirty="0" smtClean="0"/>
              <a:t>(</a:t>
            </a:r>
            <a:r>
              <a:rPr lang="en-US" sz="1400" dirty="0"/>
              <a:t>under review)</a:t>
            </a:r>
            <a:endParaRPr lang="da-DK" sz="1400" dirty="0"/>
          </a:p>
          <a:p>
            <a:pPr marL="0" indent="0">
              <a:buNone/>
            </a:pPr>
            <a:endParaRPr lang="da-DK" sz="1400" dirty="0" smtClean="0"/>
          </a:p>
          <a:p>
            <a:endParaRPr lang="da-DK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August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ATV 28. august - Usikkerheder og risikokommunikation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911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Risikovurdering i praksis</a:t>
            </a:r>
            <a:br>
              <a:rPr lang="da-DK" dirty="0" smtClean="0"/>
            </a:br>
            <a:r>
              <a:rPr lang="da-DK" sz="1800" dirty="0" smtClean="0"/>
              <a:t>Baggrund – </a:t>
            </a:r>
            <a:r>
              <a:rPr lang="da-DK" sz="1800" i="1" dirty="0" smtClean="0"/>
              <a:t>Miljøstyrelsen (1998)</a:t>
            </a:r>
            <a:endParaRPr lang="da-DK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574" y="1772816"/>
            <a:ext cx="6552728" cy="2520280"/>
          </a:xfrm>
        </p:spPr>
        <p:txBody>
          <a:bodyPr/>
          <a:lstStyle/>
          <a:p>
            <a:r>
              <a:rPr lang="da-DK" dirty="0" smtClean="0"/>
              <a:t>Vurderes </a:t>
            </a:r>
            <a:r>
              <a:rPr lang="da-DK" dirty="0" err="1" smtClean="0"/>
              <a:t>pba</a:t>
            </a:r>
            <a:r>
              <a:rPr lang="da-DK" dirty="0" smtClean="0"/>
              <a:t>. et </a:t>
            </a:r>
            <a:r>
              <a:rPr lang="da-DK" dirty="0"/>
              <a:t>grundvandskvalitetskrav </a:t>
            </a:r>
            <a:endParaRPr lang="da-DK" dirty="0" smtClean="0"/>
          </a:p>
          <a:p>
            <a:pPr lvl="1"/>
            <a:r>
              <a:rPr lang="da-DK" dirty="0" smtClean="0"/>
              <a:t>Entydigt</a:t>
            </a:r>
            <a:r>
              <a:rPr lang="da-DK" dirty="0"/>
              <a:t>, operationelt, velkendt, ophængt i vejledningen</a:t>
            </a:r>
          </a:p>
          <a:p>
            <a:r>
              <a:rPr lang="da-DK" dirty="0"/>
              <a:t>Koncentrationen af forurenende stoffer i </a:t>
            </a:r>
            <a:r>
              <a:rPr lang="da-DK" dirty="0" smtClean="0"/>
              <a:t>kilden</a:t>
            </a:r>
            <a:endParaRPr lang="da-DK" dirty="0"/>
          </a:p>
          <a:p>
            <a:pPr lvl="1"/>
            <a:r>
              <a:rPr lang="da-DK" dirty="0" smtClean="0"/>
              <a:t>Masse </a:t>
            </a:r>
            <a:r>
              <a:rPr lang="da-DK" dirty="0"/>
              <a:t>af forurenende </a:t>
            </a:r>
            <a:r>
              <a:rPr lang="da-DK" dirty="0" smtClean="0"/>
              <a:t>stoffer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Giver </a:t>
            </a:r>
            <a:r>
              <a:rPr lang="da-DK" dirty="0"/>
              <a:t>oprensning mening, er der noget komme </a:t>
            </a:r>
            <a:r>
              <a:rPr lang="da-DK" dirty="0" smtClean="0"/>
              <a:t>efter?</a:t>
            </a:r>
            <a:endParaRPr lang="da-DK" dirty="0"/>
          </a:p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August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ATV 28. august - Usikkerheder og risikokommunikation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736" r="13809" b="10646"/>
          <a:stretch/>
        </p:blipFill>
        <p:spPr>
          <a:xfrm>
            <a:off x="9479582" y="726726"/>
            <a:ext cx="2273868" cy="32150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67414" y="4275013"/>
            <a:ext cx="324036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da-DK" i="1" dirty="0" smtClean="0">
                <a:latin typeface="+mn-lt"/>
              </a:rPr>
              <a:t>”…samt eventuelle efterfølgende </a:t>
            </a:r>
            <a:r>
              <a:rPr lang="da-DK" i="1" dirty="0">
                <a:latin typeface="+mn-lt"/>
              </a:rPr>
              <a:t>afværgeforanstaltninger skal sikre, at grundvandsressourcen bevares </a:t>
            </a:r>
            <a:r>
              <a:rPr lang="da-DK" i="1" dirty="0" smtClean="0">
                <a:latin typeface="+mn-lt"/>
              </a:rPr>
              <a:t>ren, svarende </a:t>
            </a:r>
            <a:r>
              <a:rPr lang="da-DK" i="1" dirty="0">
                <a:latin typeface="+mn-lt"/>
              </a:rPr>
              <a:t>til at grundvandskvalitetskriteriet skal være overholdt”</a:t>
            </a:r>
            <a:endParaRPr lang="da-DK" i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65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Risikovurdering i praksis</a:t>
            </a:r>
            <a:br>
              <a:rPr lang="da-DK" dirty="0" smtClean="0"/>
            </a:br>
            <a:r>
              <a:rPr lang="da-DK" sz="1800" dirty="0" smtClean="0"/>
              <a:t>Baggrund </a:t>
            </a:r>
            <a:r>
              <a:rPr lang="da-DK" sz="1800" dirty="0"/>
              <a:t>- </a:t>
            </a:r>
            <a:r>
              <a:rPr lang="da-DK" sz="1800" i="1" dirty="0" smtClean="0"/>
              <a:t>Punktkilden</a:t>
            </a:r>
            <a:endParaRPr lang="da-DK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2" y="1772816"/>
            <a:ext cx="5544616" cy="3666816"/>
          </a:xfrm>
        </p:spPr>
        <p:txBody>
          <a:bodyPr/>
          <a:lstStyle/>
          <a:p>
            <a:r>
              <a:rPr lang="da-DK" dirty="0"/>
              <a:t>Beregning/måling af koncentrationen ved </a:t>
            </a:r>
            <a:r>
              <a:rPr lang="da-DK" dirty="0" smtClean="0"/>
              <a:t>kontrolpunkt (</a:t>
            </a:r>
            <a:r>
              <a:rPr lang="da-DK" i="1" dirty="0" smtClean="0"/>
              <a:t>point </a:t>
            </a:r>
            <a:r>
              <a:rPr lang="da-DK" i="1" dirty="0"/>
              <a:t>of </a:t>
            </a:r>
            <a:r>
              <a:rPr lang="da-DK" i="1" dirty="0" err="1" smtClean="0"/>
              <a:t>compliance</a:t>
            </a:r>
            <a:r>
              <a:rPr lang="da-DK" dirty="0"/>
              <a:t>)</a:t>
            </a:r>
          </a:p>
          <a:p>
            <a:r>
              <a:rPr lang="da-DK" dirty="0"/>
              <a:t>Sammenligning med </a:t>
            </a:r>
            <a:r>
              <a:rPr lang="da-DK" dirty="0" smtClean="0"/>
              <a:t>grænseværdier</a:t>
            </a:r>
            <a:endParaRPr lang="da-DK" dirty="0"/>
          </a:p>
          <a:p>
            <a:pPr lvl="1"/>
            <a:r>
              <a:rPr lang="da-DK" dirty="0" smtClean="0"/>
              <a:t>I praksis er disse også oprensningskriterier</a:t>
            </a:r>
            <a:endParaRPr lang="da-DK" dirty="0"/>
          </a:p>
          <a:p>
            <a:r>
              <a:rPr lang="da-DK" dirty="0"/>
              <a:t>Denne tilgang er grundlaget for de fleste </a:t>
            </a:r>
            <a:r>
              <a:rPr lang="da-DK" dirty="0" smtClean="0"/>
              <a:t>risikovurderingsværktøjer</a:t>
            </a:r>
          </a:p>
          <a:p>
            <a:r>
              <a:rPr lang="da-DK" dirty="0" smtClean="0"/>
              <a:t>Effekt </a:t>
            </a:r>
            <a:r>
              <a:rPr lang="da-DK" dirty="0"/>
              <a:t>på sundhed og miljø</a:t>
            </a:r>
          </a:p>
          <a:p>
            <a:r>
              <a:rPr lang="da-DK" dirty="0" smtClean="0"/>
              <a:t>Lokalitetsspecifikke </a:t>
            </a:r>
            <a:r>
              <a:rPr lang="da-DK" dirty="0"/>
              <a:t>vurderinger af risici og oprensningskriterier</a:t>
            </a:r>
          </a:p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August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ATV 28. august - Usikkerheder og risikokommunikation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35" y="3322446"/>
            <a:ext cx="4506530" cy="32187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736" r="13809" b="10646"/>
          <a:stretch/>
        </p:blipFill>
        <p:spPr>
          <a:xfrm>
            <a:off x="9958002" y="93268"/>
            <a:ext cx="2155488" cy="3047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17446" y="1340768"/>
            <a:ext cx="3648746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i="1" dirty="0" smtClean="0">
                <a:latin typeface="+mn-lt"/>
              </a:rPr>
              <a:t>”Den resulterende forureningskoncentration beregnes i et punkt eller område kortlagt med højeste koncentrationer, som beliggende i en afstand fra forureningskilde… maksimalt 100 m. Her skal grundvandskriterierne være overholdt”</a:t>
            </a:r>
          </a:p>
        </p:txBody>
      </p:sp>
    </p:spTree>
    <p:extLst>
      <p:ext uri="{BB962C8B-B14F-4D97-AF65-F5344CB8AC3E}">
        <p14:creationId xmlns:p14="http://schemas.microsoft.com/office/powerpoint/2010/main" val="346490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Omfanget af punktkilder</a:t>
            </a:r>
            <a:br>
              <a:rPr lang="da-DK" dirty="0" smtClean="0"/>
            </a:br>
            <a:r>
              <a:rPr lang="da-DK" sz="1800" dirty="0" smtClean="0"/>
              <a:t>Prioritering - </a:t>
            </a:r>
            <a:r>
              <a:rPr lang="da-DK" sz="1800" i="1" dirty="0" smtClean="0"/>
              <a:t>Mest miljø for pengene</a:t>
            </a:r>
            <a:endParaRPr lang="da-DK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August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ATV 28. august - Usikkerheder og risikokommunikation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3B9D6CB-5102-10C3-A7AD-4C3DD966D9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0" b="4851"/>
          <a:stretch/>
        </p:blipFill>
        <p:spPr>
          <a:xfrm>
            <a:off x="7535366" y="1910477"/>
            <a:ext cx="3689907" cy="4108928"/>
          </a:xfrm>
          <a:prstGeom prst="rect">
            <a:avLst/>
          </a:prstGeom>
        </p:spPr>
      </p:pic>
      <p:pic>
        <p:nvPicPr>
          <p:cNvPr id="19" name="Billede 5">
            <a:extLst>
              <a:ext uri="{FF2B5EF4-FFF2-40B4-BE49-F238E27FC236}">
                <a16:creationId xmlns:a16="http://schemas.microsoft.com/office/drawing/2014/main" id="{91A3F70F-AE80-4703-02D5-ECF7AF805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/>
          <a:stretch>
            <a:fillRect/>
          </a:stretch>
        </p:blipFill>
        <p:spPr bwMode="auto">
          <a:xfrm>
            <a:off x="292075" y="1915557"/>
            <a:ext cx="6781726" cy="410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655995F-DF1E-5A75-6684-328742616242}"/>
              </a:ext>
            </a:extLst>
          </p:cNvPr>
          <p:cNvSpPr txBox="1"/>
          <p:nvPr/>
        </p:nvSpPr>
        <p:spPr>
          <a:xfrm>
            <a:off x="8255446" y="6087087"/>
            <a:ext cx="26642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Udtræk fra DK Jord 2023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638921-6310-1F2D-BD0C-435916351ACC}"/>
              </a:ext>
            </a:extLst>
          </p:cNvPr>
          <p:cNvSpPr txBox="1"/>
          <p:nvPr/>
        </p:nvSpPr>
        <p:spPr>
          <a:xfrm>
            <a:off x="2350790" y="6087086"/>
            <a:ext cx="26642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Miljøstyrelsen 2010</a:t>
            </a:r>
          </a:p>
        </p:txBody>
      </p:sp>
    </p:spTree>
    <p:extLst>
      <p:ext uri="{BB962C8B-B14F-4D97-AF65-F5344CB8AC3E}">
        <p14:creationId xmlns:p14="http://schemas.microsoft.com/office/powerpoint/2010/main" val="397877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Risikovurdering i </a:t>
            </a:r>
            <a:r>
              <a:rPr lang="da-DK" dirty="0" smtClean="0"/>
              <a:t>praksis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1800" dirty="0"/>
              <a:t>Forureningsflux</a:t>
            </a:r>
            <a:r>
              <a:rPr lang="da-DK" sz="1800" i="1" dirty="0"/>
              <a:t> – Fra koncentration til masse</a:t>
            </a:r>
            <a:endParaRPr lang="da-DK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00" y="1706400"/>
            <a:ext cx="7992814" cy="4834800"/>
          </a:xfrm>
        </p:spPr>
        <p:txBody>
          <a:bodyPr/>
          <a:lstStyle/>
          <a:p>
            <a:r>
              <a:rPr lang="da-DK" dirty="0" smtClean="0"/>
              <a:t>Forureningsflux kobler koncentration med mobilitet </a:t>
            </a:r>
          </a:p>
          <a:p>
            <a:pPr lvl="1"/>
            <a:r>
              <a:rPr lang="da-DK" dirty="0" smtClean="0"/>
              <a:t>Et mere robust mål for risiko i forhold til grundvand</a:t>
            </a:r>
          </a:p>
          <a:p>
            <a:pPr lvl="1"/>
            <a:r>
              <a:rPr lang="da-DK" dirty="0" smtClean="0"/>
              <a:t>Let at </a:t>
            </a:r>
            <a:r>
              <a:rPr lang="da-DK" dirty="0" smtClean="0"/>
              <a:t>kommunikere: Masse pr. </a:t>
            </a:r>
            <a:r>
              <a:rPr lang="da-DK" dirty="0" smtClean="0"/>
              <a:t>tid (fx. kg/år) </a:t>
            </a:r>
          </a:p>
          <a:p>
            <a:r>
              <a:rPr lang="da-DK" dirty="0" smtClean="0"/>
              <a:t>Bruges i stigende grad som risikovurderingsværktøj i både DK og udland </a:t>
            </a:r>
          </a:p>
          <a:p>
            <a:pPr lvl="1"/>
            <a:r>
              <a:rPr lang="da-DK" b="1" dirty="0" err="1" smtClean="0"/>
              <a:t>Transektmetoden</a:t>
            </a:r>
            <a:r>
              <a:rPr lang="da-DK" dirty="0" smtClean="0"/>
              <a:t> er den mest almindelige i praksis</a:t>
            </a:r>
          </a:p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August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ATV 28. august - Usikkerheder og risikokommunikation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8" name="TextBox 7"/>
          <p:cNvSpPr txBox="1"/>
          <p:nvPr/>
        </p:nvSpPr>
        <p:spPr>
          <a:xfrm>
            <a:off x="910630" y="4103417"/>
            <a:ext cx="53285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i="1" dirty="0">
                <a:latin typeface="+mn-lt"/>
              </a:rPr>
              <a:t>C</a:t>
            </a:r>
            <a:r>
              <a:rPr lang="da-DK" sz="2000" dirty="0">
                <a:latin typeface="+mn-lt"/>
              </a:rPr>
              <a:t>: </a:t>
            </a:r>
            <a:r>
              <a:rPr lang="da-DK" sz="2000" dirty="0" smtClean="0">
                <a:latin typeface="+mn-lt"/>
              </a:rPr>
              <a:t>Forureningskoncentration</a:t>
            </a:r>
            <a:endParaRPr lang="da-DK" sz="2000" dirty="0">
              <a:latin typeface="+mn-lt"/>
            </a:endParaRPr>
          </a:p>
          <a:p>
            <a:r>
              <a:rPr lang="da-DK" sz="2000" i="1" dirty="0">
                <a:latin typeface="+mn-lt"/>
              </a:rPr>
              <a:t>A</a:t>
            </a:r>
            <a:r>
              <a:rPr lang="da-DK" sz="2000" dirty="0">
                <a:latin typeface="+mn-lt"/>
              </a:rPr>
              <a:t>: </a:t>
            </a:r>
            <a:r>
              <a:rPr lang="da-DK" sz="2000" dirty="0" smtClean="0">
                <a:latin typeface="+mn-lt"/>
              </a:rPr>
              <a:t>Areal</a:t>
            </a:r>
            <a:endParaRPr lang="da-DK" sz="2000" dirty="0">
              <a:latin typeface="+mn-lt"/>
            </a:endParaRPr>
          </a:p>
          <a:p>
            <a:r>
              <a:rPr lang="da-DK" sz="2000" i="1" dirty="0">
                <a:latin typeface="+mn-lt"/>
              </a:rPr>
              <a:t>q</a:t>
            </a:r>
            <a:r>
              <a:rPr lang="da-DK" sz="2000" dirty="0">
                <a:latin typeface="+mn-lt"/>
              </a:rPr>
              <a:t>: Darcy </a:t>
            </a:r>
            <a:r>
              <a:rPr lang="da-DK" sz="2000" dirty="0" err="1">
                <a:latin typeface="+mn-lt"/>
              </a:rPr>
              <a:t>flux</a:t>
            </a:r>
            <a:endParaRPr lang="da-DK" sz="2000" dirty="0">
              <a:latin typeface="+mn-lt"/>
            </a:endParaRPr>
          </a:p>
          <a:p>
            <a:r>
              <a:rPr lang="da-DK" sz="2000" dirty="0" smtClean="0">
                <a:latin typeface="+mn-lt"/>
              </a:rPr>
              <a:t> i</a:t>
            </a:r>
            <a:r>
              <a:rPr lang="da-DK" sz="2000" dirty="0">
                <a:latin typeface="+mn-lt"/>
              </a:rPr>
              <a:t>:  </a:t>
            </a:r>
            <a:r>
              <a:rPr lang="da-DK" sz="2000" dirty="0" smtClean="0">
                <a:latin typeface="+mn-lt"/>
              </a:rPr>
              <a:t>Index </a:t>
            </a:r>
            <a:r>
              <a:rPr lang="da-DK" sz="2000" dirty="0">
                <a:latin typeface="+mn-lt"/>
              </a:rPr>
              <a:t>som beskriver the </a:t>
            </a:r>
            <a:r>
              <a:rPr lang="da-DK" sz="2000" dirty="0" err="1">
                <a:latin typeface="+mn-lt"/>
              </a:rPr>
              <a:t>i</a:t>
            </a:r>
            <a:r>
              <a:rPr lang="da-DK" sz="2000" baseline="30000" dirty="0" err="1">
                <a:latin typeface="+mn-lt"/>
              </a:rPr>
              <a:t>te</a:t>
            </a:r>
            <a:r>
              <a:rPr lang="da-DK" sz="2000" dirty="0">
                <a:latin typeface="+mn-lt"/>
              </a:rPr>
              <a:t> delareal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7825" y="4581128"/>
            <a:ext cx="298613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da-DK" sz="4400" i="1" dirty="0" smtClean="0">
                <a:latin typeface="+mn-lt"/>
              </a:rPr>
              <a:t>J = C · A · q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646" y="188640"/>
            <a:ext cx="1996720" cy="282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Risikovurdering i praksis</a:t>
            </a:r>
            <a:br>
              <a:rPr lang="da-DK" dirty="0" smtClean="0"/>
            </a:br>
            <a:r>
              <a:rPr lang="da-DK" sz="1800" dirty="0" smtClean="0"/>
              <a:t>Forureningsflux – </a:t>
            </a:r>
            <a:r>
              <a:rPr lang="da-DK" sz="1800" i="1" dirty="0" err="1" smtClean="0"/>
              <a:t>Transektmetoden</a:t>
            </a:r>
            <a:endParaRPr lang="da-DK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August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ATV 28. august - Usikkerheder og risikokommunikation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7</a:t>
            </a:fld>
            <a:endParaRPr lang="da-DK" dirty="0"/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4700"/>
              </p:ext>
            </p:extLst>
          </p:nvPr>
        </p:nvGraphicFramePr>
        <p:xfrm>
          <a:off x="8651264" y="4456182"/>
          <a:ext cx="3258120" cy="1367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Equation" r:id="rId3" imgW="1028520" imgH="431640" progId="Equation.3">
                  <p:embed/>
                </p:oleObj>
              </mc:Choice>
              <mc:Fallback>
                <p:oleObj name="Equation" r:id="rId3" imgW="1028520" imgH="431640" progId="Equation.3">
                  <p:embed/>
                  <p:pic>
                    <p:nvPicPr>
                      <p:cNvPr id="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264" y="4456182"/>
                        <a:ext cx="3258120" cy="1367606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80792" y="1700808"/>
            <a:ext cx="53285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i="1" dirty="0">
                <a:latin typeface="+mn-lt"/>
              </a:rPr>
              <a:t>C</a:t>
            </a:r>
            <a:r>
              <a:rPr lang="da-DK" sz="2000" dirty="0">
                <a:latin typeface="+mn-lt"/>
              </a:rPr>
              <a:t>: </a:t>
            </a:r>
            <a:r>
              <a:rPr lang="da-DK" sz="2000" dirty="0" smtClean="0">
                <a:latin typeface="+mn-lt"/>
              </a:rPr>
              <a:t>Forureningskoncentration</a:t>
            </a:r>
            <a:endParaRPr lang="da-DK" sz="2000" dirty="0">
              <a:latin typeface="+mn-lt"/>
            </a:endParaRPr>
          </a:p>
          <a:p>
            <a:r>
              <a:rPr lang="da-DK" sz="2000" i="1" dirty="0">
                <a:latin typeface="+mn-lt"/>
              </a:rPr>
              <a:t>A</a:t>
            </a:r>
            <a:r>
              <a:rPr lang="da-DK" sz="2000" dirty="0">
                <a:latin typeface="+mn-lt"/>
              </a:rPr>
              <a:t>: </a:t>
            </a:r>
            <a:r>
              <a:rPr lang="da-DK" sz="2000" dirty="0" smtClean="0">
                <a:latin typeface="+mn-lt"/>
              </a:rPr>
              <a:t>Areal</a:t>
            </a:r>
            <a:endParaRPr lang="da-DK" sz="2000" dirty="0">
              <a:latin typeface="+mn-lt"/>
            </a:endParaRPr>
          </a:p>
          <a:p>
            <a:r>
              <a:rPr lang="da-DK" sz="2000" i="1" dirty="0">
                <a:latin typeface="+mn-lt"/>
              </a:rPr>
              <a:t>q</a:t>
            </a:r>
            <a:r>
              <a:rPr lang="da-DK" sz="2000" dirty="0">
                <a:latin typeface="+mn-lt"/>
              </a:rPr>
              <a:t>: Darcy </a:t>
            </a:r>
            <a:r>
              <a:rPr lang="da-DK" sz="2000" dirty="0" err="1">
                <a:latin typeface="+mn-lt"/>
              </a:rPr>
              <a:t>flux</a:t>
            </a:r>
            <a:endParaRPr lang="da-DK" sz="2000" dirty="0">
              <a:latin typeface="+mn-lt"/>
            </a:endParaRPr>
          </a:p>
          <a:p>
            <a:r>
              <a:rPr lang="da-DK" sz="2000" dirty="0" smtClean="0">
                <a:latin typeface="+mn-lt"/>
              </a:rPr>
              <a:t> i</a:t>
            </a:r>
            <a:r>
              <a:rPr lang="da-DK" sz="2000" dirty="0">
                <a:latin typeface="+mn-lt"/>
              </a:rPr>
              <a:t>:  </a:t>
            </a:r>
            <a:r>
              <a:rPr lang="da-DK" sz="2000" dirty="0" smtClean="0">
                <a:latin typeface="+mn-lt"/>
              </a:rPr>
              <a:t>Index </a:t>
            </a:r>
            <a:r>
              <a:rPr lang="da-DK" sz="2000" dirty="0">
                <a:latin typeface="+mn-lt"/>
              </a:rPr>
              <a:t>som beskriver the </a:t>
            </a:r>
            <a:r>
              <a:rPr lang="da-DK" sz="2000" dirty="0" err="1">
                <a:latin typeface="+mn-lt"/>
              </a:rPr>
              <a:t>i</a:t>
            </a:r>
            <a:r>
              <a:rPr lang="da-DK" sz="2000" baseline="30000" dirty="0" err="1">
                <a:latin typeface="+mn-lt"/>
              </a:rPr>
              <a:t>te</a:t>
            </a:r>
            <a:r>
              <a:rPr lang="da-DK" sz="2000" dirty="0">
                <a:latin typeface="+mn-lt"/>
              </a:rPr>
              <a:t> delareal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4" b="9983"/>
          <a:stretch/>
        </p:blipFill>
        <p:spPr>
          <a:xfrm>
            <a:off x="334566" y="3573016"/>
            <a:ext cx="7859586" cy="296014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754044" y="1700808"/>
            <a:ext cx="4464422" cy="1434568"/>
          </a:xfrm>
        </p:spPr>
        <p:txBody>
          <a:bodyPr/>
          <a:lstStyle/>
          <a:p>
            <a:r>
              <a:rPr lang="da-DK" dirty="0" smtClean="0"/>
              <a:t>Transektet opdeles i kasser der tilegnes hhv. C, i og K</a:t>
            </a:r>
          </a:p>
          <a:p>
            <a:r>
              <a:rPr lang="da-DK" i="1" dirty="0" smtClean="0"/>
              <a:t>‘Kassemetoden’ </a:t>
            </a: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51997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Risikovurdering i praksis</a:t>
            </a:r>
            <a:br>
              <a:rPr lang="da-DK" dirty="0" smtClean="0"/>
            </a:br>
            <a:r>
              <a:rPr lang="da-DK" sz="1800" dirty="0" smtClean="0"/>
              <a:t>Det er sikkert, at der er usikkerheder! 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662" y="1706400"/>
            <a:ext cx="5760640" cy="2226656"/>
          </a:xfrm>
        </p:spPr>
        <p:txBody>
          <a:bodyPr/>
          <a:lstStyle/>
          <a:p>
            <a:r>
              <a:rPr lang="da-DK" dirty="0"/>
              <a:t>Geologisk variation </a:t>
            </a:r>
          </a:p>
          <a:p>
            <a:pPr lvl="1"/>
            <a:r>
              <a:rPr lang="da-DK" dirty="0"/>
              <a:t>En homogen akvifer findes ikke</a:t>
            </a:r>
          </a:p>
          <a:p>
            <a:r>
              <a:rPr lang="da-DK" dirty="0">
                <a:solidFill>
                  <a:srgbClr val="000000"/>
                </a:solidFill>
              </a:rPr>
              <a:t>Heterogenitet, usikkerhed og </a:t>
            </a:r>
            <a:r>
              <a:rPr lang="da-DK" dirty="0" smtClean="0">
                <a:solidFill>
                  <a:srgbClr val="000000"/>
                </a:solidFill>
              </a:rPr>
              <a:t>skala</a:t>
            </a:r>
          </a:p>
          <a:p>
            <a:pPr lvl="1"/>
            <a:r>
              <a:rPr lang="da-DK" dirty="0" smtClean="0">
                <a:solidFill>
                  <a:srgbClr val="000000"/>
                </a:solidFill>
              </a:rPr>
              <a:t>Stor </a:t>
            </a:r>
            <a:r>
              <a:rPr lang="da-DK" dirty="0">
                <a:solidFill>
                  <a:srgbClr val="000000"/>
                </a:solidFill>
              </a:rPr>
              <a:t>rumlig </a:t>
            </a:r>
            <a:r>
              <a:rPr lang="da-DK" dirty="0" smtClean="0">
                <a:solidFill>
                  <a:srgbClr val="000000"/>
                </a:solidFill>
              </a:rPr>
              <a:t>og </a:t>
            </a:r>
            <a:r>
              <a:rPr lang="da-DK" dirty="0" err="1" smtClean="0">
                <a:solidFill>
                  <a:srgbClr val="000000"/>
                </a:solidFill>
              </a:rPr>
              <a:t>målemæssig</a:t>
            </a:r>
            <a:r>
              <a:rPr lang="da-DK" dirty="0" smtClean="0">
                <a:solidFill>
                  <a:srgbClr val="000000"/>
                </a:solidFill>
              </a:rPr>
              <a:t> variation </a:t>
            </a:r>
            <a:r>
              <a:rPr lang="da-DK" dirty="0">
                <a:solidFill>
                  <a:srgbClr val="000000"/>
                </a:solidFill>
              </a:rPr>
              <a:t>for </a:t>
            </a:r>
            <a:r>
              <a:rPr lang="da-DK" dirty="0" smtClean="0">
                <a:solidFill>
                  <a:srgbClr val="000000"/>
                </a:solidFill>
              </a:rPr>
              <a:t>parametre!</a:t>
            </a:r>
          </a:p>
          <a:p>
            <a:pPr marL="0" indent="0">
              <a:buNone/>
            </a:pPr>
            <a:endParaRPr lang="da-DK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rgbClr val="000000"/>
                </a:solidFill>
              </a:rPr>
              <a:t>Variation </a:t>
            </a:r>
            <a:r>
              <a:rPr lang="da-DK" dirty="0">
                <a:solidFill>
                  <a:srgbClr val="000000"/>
                </a:solidFill>
              </a:rPr>
              <a:t>på to </a:t>
            </a:r>
            <a:r>
              <a:rPr lang="da-DK" dirty="0" smtClean="0">
                <a:solidFill>
                  <a:srgbClr val="000000"/>
                </a:solidFill>
              </a:rPr>
              <a:t>størrelsesordener for </a:t>
            </a:r>
            <a:r>
              <a:rPr lang="da-DK" i="1" dirty="0" smtClean="0">
                <a:solidFill>
                  <a:srgbClr val="000000"/>
                </a:solidFill>
              </a:rPr>
              <a:t>K</a:t>
            </a:r>
            <a:r>
              <a:rPr lang="da-DK" dirty="0" smtClean="0">
                <a:solidFill>
                  <a:srgbClr val="000000"/>
                </a:solidFill>
              </a:rPr>
              <a:t> </a:t>
            </a:r>
            <a:r>
              <a:rPr lang="da-DK" dirty="0">
                <a:solidFill>
                  <a:srgbClr val="000000"/>
                </a:solidFill>
              </a:rPr>
              <a:t>almindeligt i mild heterogen geologi</a:t>
            </a:r>
          </a:p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August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ATV 28. august - Usikkerheder og risikokommunikation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8</a:t>
            </a:fld>
            <a:endParaRPr lang="da-DK" dirty="0"/>
          </a:p>
        </p:txBody>
      </p:sp>
      <p:pic>
        <p:nvPicPr>
          <p:cNvPr id="14" name="Billede 2">
            <a:extLst>
              <a:ext uri="{FF2B5EF4-FFF2-40B4-BE49-F238E27FC236}">
                <a16:creationId xmlns:a16="http://schemas.microsoft.com/office/drawing/2014/main" id="{0B453D8A-AE02-4B85-955C-7E66EEC4C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726" y="4293096"/>
            <a:ext cx="4540165" cy="2232248"/>
          </a:xfrm>
          <a:prstGeom prst="rect">
            <a:avLst/>
          </a:prstGeom>
        </p:spPr>
      </p:pic>
      <p:pic>
        <p:nvPicPr>
          <p:cNvPr id="18" name="Billede 22" descr="H:\Hvedemarken\Artikler\Artikel 2 Hvedemarken\figur 3 16042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7" t="8980" r="25225" b="10189"/>
          <a:stretch/>
        </p:blipFill>
        <p:spPr bwMode="auto">
          <a:xfrm>
            <a:off x="7729285" y="357569"/>
            <a:ext cx="4310588" cy="40550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kstfelt 14"/>
          <p:cNvSpPr txBox="1"/>
          <p:nvPr/>
        </p:nvSpPr>
        <p:spPr>
          <a:xfrm>
            <a:off x="8183438" y="4481151"/>
            <a:ext cx="395328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da-DK" sz="800" dirty="0">
                <a:latin typeface="+mn-lt"/>
              </a:rPr>
              <a:t>Thalund‐Hansen, R., Troldborg, M., Levy, L., Christiansen, A. V., Bording, T. S., &amp; Bjerg, P. L. (2023). </a:t>
            </a:r>
            <a:r>
              <a:rPr lang="da-DK" sz="800" dirty="0" err="1">
                <a:latin typeface="+mn-lt"/>
              </a:rPr>
              <a:t>Assessing</a:t>
            </a:r>
            <a:r>
              <a:rPr lang="da-DK" sz="800" dirty="0">
                <a:latin typeface="+mn-lt"/>
              </a:rPr>
              <a:t> </a:t>
            </a:r>
            <a:r>
              <a:rPr lang="da-DK" sz="800" dirty="0" err="1">
                <a:latin typeface="+mn-lt"/>
              </a:rPr>
              <a:t>Contaminant</a:t>
            </a:r>
            <a:r>
              <a:rPr lang="da-DK" sz="800" dirty="0">
                <a:latin typeface="+mn-lt"/>
              </a:rPr>
              <a:t> Mass Discharge </a:t>
            </a:r>
            <a:r>
              <a:rPr lang="da-DK" sz="800" dirty="0" err="1">
                <a:latin typeface="+mn-lt"/>
              </a:rPr>
              <a:t>Uncertainty</a:t>
            </a:r>
            <a:r>
              <a:rPr lang="da-DK" sz="800" dirty="0">
                <a:latin typeface="+mn-lt"/>
              </a:rPr>
              <a:t> With Application of </a:t>
            </a:r>
            <a:r>
              <a:rPr lang="da-DK" sz="800" dirty="0" err="1">
                <a:latin typeface="+mn-lt"/>
              </a:rPr>
              <a:t>Hydraulic</a:t>
            </a:r>
            <a:r>
              <a:rPr lang="da-DK" sz="800" dirty="0">
                <a:latin typeface="+mn-lt"/>
              </a:rPr>
              <a:t> </a:t>
            </a:r>
            <a:r>
              <a:rPr lang="da-DK" sz="800" dirty="0" err="1">
                <a:latin typeface="+mn-lt"/>
              </a:rPr>
              <a:t>Conductivities</a:t>
            </a:r>
            <a:r>
              <a:rPr lang="da-DK" sz="800" dirty="0">
                <a:latin typeface="+mn-lt"/>
              </a:rPr>
              <a:t> </a:t>
            </a:r>
            <a:r>
              <a:rPr lang="da-DK" sz="800" dirty="0" err="1">
                <a:latin typeface="+mn-lt"/>
              </a:rPr>
              <a:t>Derived</a:t>
            </a:r>
            <a:r>
              <a:rPr lang="da-DK" sz="800" dirty="0">
                <a:latin typeface="+mn-lt"/>
              </a:rPr>
              <a:t> From </a:t>
            </a:r>
            <a:r>
              <a:rPr lang="da-DK" sz="800" dirty="0" err="1">
                <a:latin typeface="+mn-lt"/>
              </a:rPr>
              <a:t>Geoelectrical</a:t>
            </a:r>
            <a:r>
              <a:rPr lang="da-DK" sz="800" dirty="0">
                <a:latin typeface="+mn-lt"/>
              </a:rPr>
              <a:t> Cross-</a:t>
            </a:r>
            <a:r>
              <a:rPr lang="da-DK" sz="800" dirty="0" err="1">
                <a:latin typeface="+mn-lt"/>
              </a:rPr>
              <a:t>Borehole</a:t>
            </a:r>
            <a:r>
              <a:rPr lang="da-DK" sz="800" dirty="0">
                <a:latin typeface="+mn-lt"/>
              </a:rPr>
              <a:t> </a:t>
            </a:r>
            <a:r>
              <a:rPr lang="da-DK" sz="800" dirty="0" err="1">
                <a:latin typeface="+mn-lt"/>
              </a:rPr>
              <a:t>Induced</a:t>
            </a:r>
            <a:r>
              <a:rPr lang="da-DK" sz="800" dirty="0">
                <a:latin typeface="+mn-lt"/>
              </a:rPr>
              <a:t> </a:t>
            </a:r>
            <a:r>
              <a:rPr lang="da-DK" sz="800" dirty="0" err="1">
                <a:latin typeface="+mn-lt"/>
              </a:rPr>
              <a:t>Polarization</a:t>
            </a:r>
            <a:r>
              <a:rPr lang="da-DK" sz="800" dirty="0">
                <a:latin typeface="+mn-lt"/>
              </a:rPr>
              <a:t> and </a:t>
            </a:r>
            <a:r>
              <a:rPr lang="da-DK" sz="800" dirty="0" err="1">
                <a:latin typeface="+mn-lt"/>
              </a:rPr>
              <a:t>Other</a:t>
            </a:r>
            <a:r>
              <a:rPr lang="da-DK" sz="800" dirty="0">
                <a:latin typeface="+mn-lt"/>
              </a:rPr>
              <a:t> Methods. </a:t>
            </a:r>
            <a:r>
              <a:rPr lang="da-DK" sz="800" i="1" dirty="0">
                <a:latin typeface="+mn-lt"/>
              </a:rPr>
              <a:t>Water Resources Research</a:t>
            </a:r>
            <a:r>
              <a:rPr lang="da-DK" sz="800" dirty="0">
                <a:latin typeface="+mn-lt"/>
              </a:rPr>
              <a:t>, 59(8), e2022WR034360. https://doi.org/10.1029/2022WR034360</a:t>
            </a:r>
            <a:endParaRPr lang="da-DK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10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61"/>
          <a:stretch/>
        </p:blipFill>
        <p:spPr>
          <a:xfrm>
            <a:off x="6887294" y="383856"/>
            <a:ext cx="5288660" cy="311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Risikovurdering i praksis</a:t>
            </a:r>
            <a:br>
              <a:rPr lang="da-DK" dirty="0" smtClean="0"/>
            </a:br>
            <a:r>
              <a:rPr lang="da-DK" sz="1800" dirty="0" smtClean="0"/>
              <a:t>Det er sikkert, at der er usikkerheder! 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662" y="1706400"/>
            <a:ext cx="5688632" cy="2226656"/>
          </a:xfrm>
        </p:spPr>
        <p:txBody>
          <a:bodyPr/>
          <a:lstStyle/>
          <a:p>
            <a:r>
              <a:rPr lang="da-DK" dirty="0"/>
              <a:t>Geologisk variation </a:t>
            </a:r>
          </a:p>
          <a:p>
            <a:pPr lvl="1"/>
            <a:r>
              <a:rPr lang="da-DK" dirty="0"/>
              <a:t>En homogen akvifer findes ikke</a:t>
            </a:r>
          </a:p>
          <a:p>
            <a:r>
              <a:rPr lang="da-DK" dirty="0">
                <a:solidFill>
                  <a:srgbClr val="000000"/>
                </a:solidFill>
              </a:rPr>
              <a:t>Heterogenitet, usikkerhed og skala</a:t>
            </a:r>
          </a:p>
          <a:p>
            <a:pPr lvl="1"/>
            <a:r>
              <a:rPr lang="da-DK" dirty="0">
                <a:solidFill>
                  <a:srgbClr val="000000"/>
                </a:solidFill>
              </a:rPr>
              <a:t>Stor rumlig og </a:t>
            </a:r>
            <a:r>
              <a:rPr lang="da-DK" dirty="0" err="1">
                <a:solidFill>
                  <a:srgbClr val="000000"/>
                </a:solidFill>
              </a:rPr>
              <a:t>målemæssig</a:t>
            </a:r>
            <a:r>
              <a:rPr lang="da-DK" dirty="0">
                <a:solidFill>
                  <a:srgbClr val="000000"/>
                </a:solidFill>
              </a:rPr>
              <a:t> variation for parametre!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Stejle </a:t>
            </a:r>
            <a:r>
              <a:rPr lang="da-DK" dirty="0"/>
              <a:t>koncentrationsgradienter, vertikalt og horisontalt</a:t>
            </a:r>
          </a:p>
          <a:p>
            <a:r>
              <a:rPr lang="da-DK" dirty="0"/>
              <a:t>Hvordan skal filtre placeres for at bestemme forureningsfluxen bedst muligt?</a:t>
            </a:r>
          </a:p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August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ATV 28. august - Usikkerheder og risikokommunikation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9</a:t>
            </a:fld>
            <a:endParaRPr lang="da-DK" dirty="0"/>
          </a:p>
        </p:txBody>
      </p:sp>
      <p:pic>
        <p:nvPicPr>
          <p:cNvPr id="19" name="Billede 2">
            <a:extLst>
              <a:ext uri="{FF2B5EF4-FFF2-40B4-BE49-F238E27FC236}">
                <a16:creationId xmlns:a16="http://schemas.microsoft.com/office/drawing/2014/main" id="{0B453D8A-AE02-4B85-955C-7E66EEC4C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726" y="4296646"/>
            <a:ext cx="4532945" cy="222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TU Template 16_9 - Corporate red-ENG.potx" id="{ED70A225-5B60-42AC-912C-67898019C42C}" vid="{E9106579-58D4-45CA-A6E9-5E2F157EFB5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elementsMetadata":[],"documentContentValidatorConfiguration":{"enableDocumentContentValidator":false,"documentContentValidatorVersion":0},"slideId":"636957680393236694","enableDocumentContentUpdater":true,"version":"1.2"}]]></TemplafySlideTemplateConfiguration>
</file>

<file path=customXml/item2.xml><?xml version="1.0" encoding="utf-8"?>
<TemplafyTemplateConfiguration><![CDATA[{"elementsMetadata":[],"transformationConfigurations":[{"language":"{{DocumentLanguage}}","disableUpdates":false,"type":"proofingLanguage"}],"templateName":"DTU Template 16_9 - Corporate red","templateDescription":"","enableDocumentContentUpdater":true,"version":"1.2"}]]></Templafy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DA1FD2B40FDA458284BB6FCA763489" ma:contentTypeVersion="5" ma:contentTypeDescription="Create a new document." ma:contentTypeScope="" ma:versionID="72b2569ebc96083092f6d8e76413cd52">
  <xsd:schema xmlns:xsd="http://www.w3.org/2001/XMLSchema" xmlns:xs="http://www.w3.org/2001/XMLSchema" xmlns:p="http://schemas.microsoft.com/office/2006/metadata/properties" xmlns:ns2="683dcda1-f8c3-442f-ae64-e236c052732d" xmlns:ns3="715bde23-c48d-41ea-a697-dffaa8fbae8d" targetNamespace="http://schemas.microsoft.com/office/2006/metadata/properties" ma:root="true" ma:fieldsID="df14c340b530a7b5c38005fefa6a5693" ns2:_="" ns3:_="">
    <xsd:import namespace="683dcda1-f8c3-442f-ae64-e236c052732d"/>
    <xsd:import namespace="715bde23-c48d-41ea-a697-dffaa8fbae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3dcda1-f8c3-442f-ae64-e236c0527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5bde23-c48d-41ea-a697-dffaa8fbae8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6.xml><?xml version="1.0" encoding="utf-8"?>
<TemplafyFormConfiguration><![CDATA[{"formFields":[{"required":false,"type":"datePicker","name":"Date","label":"Date","helpTexts":{"prefix":"","postfix":""},"spacing":{},"fullyQualifiedName":"Date"},{"required":false,"placeholder":"","lines":0,"type":"textBox","name":"PresentationTitle","label":"Presentation title","helpTexts":{"prefix":"","postfix":""},"spacing":{},"fullyQualifiedName":"PresentationTitle"}],"formDataEntries":[]}]]></TemplafyFormConfiguration>
</file>

<file path=customXml/item7.xml><?xml version="1.0" encoding="utf-8"?>
<TemplafySlideTemplateConfiguration><![CDATA[{"elementsMetadata":[],"documentContentValidatorConfiguration":{"enableDocumentContentValidator":false,"documentContentValidatorVersion":0},"slideId":"636957680393408390","enableDocumentContentUpdater":true,"version":"1.2"}]]></TemplafySlideTemplate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7AE696-61B6-4B19-9CED-6F2A3F244FE3}">
  <ds:schemaRefs/>
</ds:datastoreItem>
</file>

<file path=customXml/itemProps2.xml><?xml version="1.0" encoding="utf-8"?>
<ds:datastoreItem xmlns:ds="http://schemas.openxmlformats.org/officeDocument/2006/customXml" ds:itemID="{1334258C-C3E7-4029-A615-C886A240FB15}">
  <ds:schemaRefs/>
</ds:datastoreItem>
</file>

<file path=customXml/itemProps3.xml><?xml version="1.0" encoding="utf-8"?>
<ds:datastoreItem xmlns:ds="http://schemas.openxmlformats.org/officeDocument/2006/customXml" ds:itemID="{1680B9DC-2D51-4402-BB2C-B8DE0C5AC522}">
  <ds:schemaRefs/>
</ds:datastoreItem>
</file>

<file path=customXml/itemProps4.xml><?xml version="1.0" encoding="utf-8"?>
<ds:datastoreItem xmlns:ds="http://schemas.openxmlformats.org/officeDocument/2006/customXml" ds:itemID="{14AB1340-5A73-4AE5-9657-061F0D1699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3dcda1-f8c3-442f-ae64-e236c052732d"/>
    <ds:schemaRef ds:uri="715bde23-c48d-41ea-a697-dffaa8fbae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CD7A73E0-5E80-4908-B0DB-9E20244FD024}">
  <ds:schemaRefs>
    <ds:schemaRef ds:uri="http://schemas.microsoft.com/office/2006/documentManagement/types"/>
    <ds:schemaRef ds:uri="683dcda1-f8c3-442f-ae64-e236c052732d"/>
    <ds:schemaRef ds:uri="715bde23-c48d-41ea-a697-dffaa8fbae8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6.xml><?xml version="1.0" encoding="utf-8"?>
<ds:datastoreItem xmlns:ds="http://schemas.openxmlformats.org/officeDocument/2006/customXml" ds:itemID="{43763224-B85A-4B53-A86A-261D26A71C30}">
  <ds:schemaRefs/>
</ds:datastoreItem>
</file>

<file path=customXml/itemProps7.xml><?xml version="1.0" encoding="utf-8"?>
<ds:datastoreItem xmlns:ds="http://schemas.openxmlformats.org/officeDocument/2006/customXml" ds:itemID="{6B8AD017-B053-4E30-93B9-B28A44CEC3A4}">
  <ds:schemaRefs/>
</ds:datastoreItem>
</file>

<file path=customXml/itemProps8.xml><?xml version="1.0" encoding="utf-8"?>
<ds:datastoreItem xmlns:ds="http://schemas.openxmlformats.org/officeDocument/2006/customXml" ds:itemID="{9587AFF5-BFB0-40A3-85CA-ADEED7540807}">
  <ds:schemaRefs/>
</ds:datastoreItem>
</file>

<file path=customXml/itemProps9.xml><?xml version="1.0" encoding="utf-8"?>
<ds:datastoreItem xmlns:ds="http://schemas.openxmlformats.org/officeDocument/2006/customXml" ds:itemID="{49765D68-68C5-4CFA-97ED-A38AD8E70B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DTU Template 16_9 - Corporate red-ENG</Template>
  <TotalTime>859</TotalTime>
  <Words>1984</Words>
  <Application>Microsoft Office PowerPoint</Application>
  <PresentationFormat>Custom</PresentationFormat>
  <Paragraphs>288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ＭＳ Ｐゴシック</vt:lpstr>
      <vt:lpstr>Arial</vt:lpstr>
      <vt:lpstr>Calibri</vt:lpstr>
      <vt:lpstr>Verdana</vt:lpstr>
      <vt:lpstr>Wingdings</vt:lpstr>
      <vt:lpstr>Blank</vt:lpstr>
      <vt:lpstr>Equation</vt:lpstr>
      <vt:lpstr>PowerPoint Presentation</vt:lpstr>
      <vt:lpstr> Forureningsflux og usikkerhed  Når statistikken bliver betydende for risikoen</vt:lpstr>
      <vt:lpstr>Risikovurdering i praksis Baggrund – Miljøstyrelsen (1998)</vt:lpstr>
      <vt:lpstr>Risikovurdering i praksis Baggrund - Punktkilden</vt:lpstr>
      <vt:lpstr>Omfanget af punktkilder Prioritering - Mest miljø for pengene</vt:lpstr>
      <vt:lpstr>Risikovurdering i praksis Forureningsflux – Fra koncentration til masse</vt:lpstr>
      <vt:lpstr>Risikovurdering i praksis Forureningsflux – Transektmetoden</vt:lpstr>
      <vt:lpstr>Risikovurdering i praksis Det er sikkert, at der er usikkerheder! </vt:lpstr>
      <vt:lpstr>Risikovurdering i praksis Det er sikkert, at der er usikkerheder! </vt:lpstr>
      <vt:lpstr>Risikovurdering i praksis Det er sikkert, at der er usikkerheder! </vt:lpstr>
      <vt:lpstr>Forureningsflux Fra konceptuel model til usikkerhedsinterval</vt:lpstr>
      <vt:lpstr>Risikovurdering i praksis anno 2025 Forureningsflux er kommet for at blive</vt:lpstr>
      <vt:lpstr>Forureningsflux i praksis  Opblanding i en indvinding på 75.000 m3/år </vt:lpstr>
      <vt:lpstr>Forureningsflux i praksis  Opblanding i en indvinding på 75.000 m3/år </vt:lpstr>
      <vt:lpstr>Forureningsflux i praksis  Opblanding i en indvinding på 75.000 m3/år </vt:lpstr>
      <vt:lpstr>Forureningsflux og fremtiden sdg</vt:lpstr>
      <vt:lpstr>Tema 1: Metoder og udfordringer Rådgivere er ikke ens</vt:lpstr>
      <vt:lpstr>Tema 1: Metoder og udfordringer Rådgivere er ikke ens</vt:lpstr>
      <vt:lpstr>Tema 1: Metoder og udfordringer Rådgivere er ikke ens</vt:lpstr>
      <vt:lpstr>Tema 2: Hvorfor giver det mening Et par nedslag</vt:lpstr>
      <vt:lpstr>Tema 3: POC vs. fluxtransekt POC vs. fluxtransekt  </vt:lpstr>
      <vt:lpstr>Afsluttende kommentarer  sfg </vt:lpstr>
      <vt:lpstr>Afsluttende kommentarer sfg </vt:lpstr>
      <vt:lpstr>Afsluttende kommentarer sfg </vt:lpstr>
      <vt:lpstr>Afsluttende kommentarer sfg </vt:lpstr>
      <vt:lpstr>Udvalgte referencer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Poul Løgstrup Bjerg</dc:creator>
  <cp:lastModifiedBy>Anton Bo Bøllingtoft</cp:lastModifiedBy>
  <cp:revision>106</cp:revision>
  <dcterms:created xsi:type="dcterms:W3CDTF">2025-06-03T11:42:50Z</dcterms:created>
  <dcterms:modified xsi:type="dcterms:W3CDTF">2025-08-27T11:46:08Z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imeStamp">
    <vt:lpwstr>2019-06-10T12:53:59.0527961Z</vt:lpwstr>
  </property>
  <property fmtid="{D5CDD505-2E9C-101B-9397-08002B2CF9AE}" pid="4" name="ContentTypeId">
    <vt:lpwstr>0x0101009ADA1FD2B40FDA458284BB6FCA763489</vt:lpwstr>
  </property>
</Properties>
</file>